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ink/ink1.xml" ContentType="application/inkml+xml"/>
  <Override PartName="/ppt/ink/ink2.xml" ContentType="application/inkml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3"/>
    <p:sldId id="257" r:id="rId4"/>
    <p:sldId id="262" r:id="rId5"/>
    <p:sldId id="258" r:id="rId6"/>
    <p:sldId id="263" r:id="rId7"/>
    <p:sldId id="265" r:id="rId8"/>
    <p:sldId id="303" r:id="rId9"/>
    <p:sldId id="266" r:id="rId10"/>
    <p:sldId id="264" r:id="rId11"/>
    <p:sldId id="292" r:id="rId12"/>
    <p:sldId id="293" r:id="rId13"/>
    <p:sldId id="296" r:id="rId14"/>
    <p:sldId id="267" r:id="rId15"/>
    <p:sldId id="297" r:id="rId16"/>
    <p:sldId id="298" r:id="rId17"/>
    <p:sldId id="300" r:id="rId18"/>
    <p:sldId id="301" r:id="rId19"/>
    <p:sldId id="277" r:id="rId20"/>
    <p:sldId id="280" r:id="rId21"/>
  </p:sldIdLst>
  <p:sldSz cx="12192000" cy="6858000"/>
  <p:notesSz cx="6858000" cy="9144000"/>
  <p:embeddedFontLst>
    <p:embeddedFont>
      <p:font typeface="SimSun" panose="02010600030101010101" pitchFamily="2" charset="-122"/>
      <p:regular r:id="rId26"/>
    </p:embeddedFont>
    <p:embeddedFont>
      <p:font typeface="Calibri" panose="020F0502020204030204" charset="0"/>
      <p:regular r:id="rId27"/>
      <p:bold r:id="rId28"/>
      <p:italic r:id="rId29"/>
      <p:boldItalic r:id="rId30"/>
    </p:embeddedFont>
    <p:embeddedFont>
      <p:font typeface="Lora" charset="0"/>
      <p:regular r:id="rId31"/>
      <p:bold r:id="rId32"/>
      <p:italic r:id="rId33"/>
      <p:boldItalic r:id="rId34"/>
    </p:embeddedFont>
    <p:embeddedFont>
      <p:font typeface="Quicksand" panose="00000500000000000000" charset="0"/>
      <p:regular r:id="rId35"/>
    </p:embeddedFont>
    <p:embeddedFont>
      <p:font typeface="等线" panose="02010600030101010101" charset="-122"/>
      <p:regular r:id="rId3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0271C1"/>
    <a:srgbClr val="5349D1"/>
    <a:srgbClr val="827EB4"/>
    <a:srgbClr val="DDE2E6"/>
    <a:srgbClr val="58B8CC"/>
    <a:srgbClr val="637CC9"/>
    <a:srgbClr val="7C7C7C"/>
    <a:srgbClr val="FFFFFF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984" y="150"/>
      </p:cViewPr>
      <p:guideLst>
        <p:guide orient="horz" pos="2614"/>
        <p:guide pos="3840"/>
        <p:guide pos="7157"/>
        <p:guide pos="528"/>
        <p:guide orient="horz" pos="1205"/>
        <p:guide orient="horz" pos="386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8" d="100"/>
        <a:sy n="58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6" Type="http://schemas.openxmlformats.org/officeDocument/2006/relationships/font" Target="fonts/font11.fntdata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2-06-05T19:30:30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1198 248,'2'0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2-06-05T19:30:30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601 987,'2'0</inkml:trace>
</inkml:ink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24.png>
</file>

<file path=ppt/media/image25.png>
</file>

<file path=ppt/media/image26.jpe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72E45-541D-464A-9EA4-1D560246643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52772E-912B-47B5-AF38-7BB0BE7811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idx="13"/>
          </p:nvPr>
        </p:nvSpPr>
        <p:spPr>
          <a:xfrm>
            <a:off x="780585" y="2298124"/>
            <a:ext cx="4433149" cy="2891763"/>
          </a:xfrm>
          <a:custGeom>
            <a:avLst/>
            <a:gdLst>
              <a:gd name="connsiteX0" fmla="*/ 0 w 4433149"/>
              <a:gd name="connsiteY0" fmla="*/ 0 h 2891763"/>
              <a:gd name="connsiteX1" fmla="*/ 4433149 w 4433149"/>
              <a:gd name="connsiteY1" fmla="*/ 0 h 2891763"/>
              <a:gd name="connsiteX2" fmla="*/ 4433149 w 4433149"/>
              <a:gd name="connsiteY2" fmla="*/ 2891763 h 2891763"/>
              <a:gd name="connsiteX3" fmla="*/ 0 w 4433149"/>
              <a:gd name="connsiteY3" fmla="*/ 2891763 h 2891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33149" h="2891763">
                <a:moveTo>
                  <a:pt x="0" y="0"/>
                </a:moveTo>
                <a:lnTo>
                  <a:pt x="4433149" y="0"/>
                </a:lnTo>
                <a:lnTo>
                  <a:pt x="4433149" y="2891763"/>
                </a:lnTo>
                <a:lnTo>
                  <a:pt x="0" y="289176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zh-CN" altLang="en-US" sz="1800">
                <a:solidFill>
                  <a:schemeClr val="lt1"/>
                </a:solidFill>
              </a:defRPr>
            </a:lvl1pPr>
          </a:lstStyle>
          <a:p>
            <a:pPr marL="0" lvl="0" algn="ctr"/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idx="13"/>
          </p:nvPr>
        </p:nvSpPr>
        <p:spPr>
          <a:xfrm>
            <a:off x="9663546" y="1345871"/>
            <a:ext cx="2528455" cy="4862946"/>
          </a:xfrm>
          <a:custGeom>
            <a:avLst/>
            <a:gdLst>
              <a:gd name="connsiteX0" fmla="*/ 50821 w 2528455"/>
              <a:gd name="connsiteY0" fmla="*/ 0 h 4862946"/>
              <a:gd name="connsiteX1" fmla="*/ 2528455 w 2528455"/>
              <a:gd name="connsiteY1" fmla="*/ 0 h 4862946"/>
              <a:gd name="connsiteX2" fmla="*/ 2528455 w 2528455"/>
              <a:gd name="connsiteY2" fmla="*/ 4862946 h 4862946"/>
              <a:gd name="connsiteX3" fmla="*/ 50821 w 2528455"/>
              <a:gd name="connsiteY3" fmla="*/ 4862946 h 4862946"/>
              <a:gd name="connsiteX4" fmla="*/ 0 w 2528455"/>
              <a:gd name="connsiteY4" fmla="*/ 4812125 h 4862946"/>
              <a:gd name="connsiteX5" fmla="*/ 0 w 2528455"/>
              <a:gd name="connsiteY5" fmla="*/ 50821 h 4862946"/>
              <a:gd name="connsiteX6" fmla="*/ 50821 w 2528455"/>
              <a:gd name="connsiteY6" fmla="*/ 0 h 4862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455" h="4862946">
                <a:moveTo>
                  <a:pt x="50821" y="0"/>
                </a:moveTo>
                <a:lnTo>
                  <a:pt x="2528455" y="0"/>
                </a:lnTo>
                <a:lnTo>
                  <a:pt x="2528455" y="4862946"/>
                </a:lnTo>
                <a:lnTo>
                  <a:pt x="50821" y="4862946"/>
                </a:lnTo>
                <a:cubicBezTo>
                  <a:pt x="22753" y="4862946"/>
                  <a:pt x="0" y="4840193"/>
                  <a:pt x="0" y="4812125"/>
                </a:cubicBezTo>
                <a:lnTo>
                  <a:pt x="0" y="50821"/>
                </a:lnTo>
                <a:cubicBezTo>
                  <a:pt x="0" y="22753"/>
                  <a:pt x="22753" y="0"/>
                  <a:pt x="5082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zh-CN" altLang="en-US" sz="1800">
                <a:solidFill>
                  <a:schemeClr val="lt1"/>
                </a:solidFill>
              </a:defRPr>
            </a:lvl1pPr>
          </a:lstStyle>
          <a:p>
            <a:pPr marL="0" lvl="0" algn="ctr"/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idx="13"/>
          </p:nvPr>
        </p:nvSpPr>
        <p:spPr>
          <a:xfrm>
            <a:off x="3565816" y="2033666"/>
            <a:ext cx="2347386" cy="4147625"/>
          </a:xfrm>
          <a:custGeom>
            <a:avLst/>
            <a:gdLst>
              <a:gd name="connsiteX0" fmla="*/ 116125 w 2347386"/>
              <a:gd name="connsiteY0" fmla="*/ 0 h 4147625"/>
              <a:gd name="connsiteX1" fmla="*/ 2231261 w 2347386"/>
              <a:gd name="connsiteY1" fmla="*/ 0 h 4147625"/>
              <a:gd name="connsiteX2" fmla="*/ 2347386 w 2347386"/>
              <a:gd name="connsiteY2" fmla="*/ 116125 h 4147625"/>
              <a:gd name="connsiteX3" fmla="*/ 2347386 w 2347386"/>
              <a:gd name="connsiteY3" fmla="*/ 4031500 h 4147625"/>
              <a:gd name="connsiteX4" fmla="*/ 2231261 w 2347386"/>
              <a:gd name="connsiteY4" fmla="*/ 4147625 h 4147625"/>
              <a:gd name="connsiteX5" fmla="*/ 116125 w 2347386"/>
              <a:gd name="connsiteY5" fmla="*/ 4147625 h 4147625"/>
              <a:gd name="connsiteX6" fmla="*/ 0 w 2347386"/>
              <a:gd name="connsiteY6" fmla="*/ 4031500 h 4147625"/>
              <a:gd name="connsiteX7" fmla="*/ 0 w 2347386"/>
              <a:gd name="connsiteY7" fmla="*/ 116125 h 4147625"/>
              <a:gd name="connsiteX8" fmla="*/ 116125 w 2347386"/>
              <a:gd name="connsiteY8" fmla="*/ 0 h 41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7386" h="4147625">
                <a:moveTo>
                  <a:pt x="116125" y="0"/>
                </a:moveTo>
                <a:lnTo>
                  <a:pt x="2231261" y="0"/>
                </a:lnTo>
                <a:cubicBezTo>
                  <a:pt x="2295395" y="0"/>
                  <a:pt x="2347386" y="51991"/>
                  <a:pt x="2347386" y="116125"/>
                </a:cubicBezTo>
                <a:lnTo>
                  <a:pt x="2347386" y="4031500"/>
                </a:lnTo>
                <a:cubicBezTo>
                  <a:pt x="2347386" y="4095634"/>
                  <a:pt x="2295395" y="4147625"/>
                  <a:pt x="2231261" y="4147625"/>
                </a:cubicBezTo>
                <a:lnTo>
                  <a:pt x="116125" y="4147625"/>
                </a:lnTo>
                <a:cubicBezTo>
                  <a:pt x="51991" y="4147625"/>
                  <a:pt x="0" y="4095634"/>
                  <a:pt x="0" y="4031500"/>
                </a:cubicBezTo>
                <a:lnTo>
                  <a:pt x="0" y="116125"/>
                </a:lnTo>
                <a:cubicBezTo>
                  <a:pt x="0" y="51991"/>
                  <a:pt x="51991" y="0"/>
                  <a:pt x="11612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>
              <a:defRPr lang="zh-CN" altLang="en-US" sz="1800">
                <a:solidFill>
                  <a:schemeClr val="lt1"/>
                </a:solidFill>
              </a:defRPr>
            </a:lvl1pPr>
          </a:lstStyle>
          <a:p>
            <a:pPr marL="0" lvl="0" algn="ctr"/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idx="13"/>
          </p:nvPr>
        </p:nvSpPr>
        <p:spPr>
          <a:xfrm>
            <a:off x="671" y="2063241"/>
            <a:ext cx="12190658" cy="2149046"/>
          </a:xfrm>
          <a:custGeom>
            <a:avLst/>
            <a:gdLst>
              <a:gd name="connsiteX0" fmla="*/ 0 w 12190658"/>
              <a:gd name="connsiteY0" fmla="*/ 0 h 2149046"/>
              <a:gd name="connsiteX1" fmla="*/ 12190658 w 12190658"/>
              <a:gd name="connsiteY1" fmla="*/ 0 h 2149046"/>
              <a:gd name="connsiteX2" fmla="*/ 12190658 w 12190658"/>
              <a:gd name="connsiteY2" fmla="*/ 2149046 h 2149046"/>
              <a:gd name="connsiteX3" fmla="*/ 0 w 12190658"/>
              <a:gd name="connsiteY3" fmla="*/ 2149046 h 214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0658" h="2149046">
                <a:moveTo>
                  <a:pt x="0" y="0"/>
                </a:moveTo>
                <a:lnTo>
                  <a:pt x="12190658" y="0"/>
                </a:lnTo>
                <a:lnTo>
                  <a:pt x="12190658" y="2149046"/>
                </a:lnTo>
                <a:lnTo>
                  <a:pt x="0" y="214904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zh-CN" altLang="en-US" sz="1800">
                <a:solidFill>
                  <a:schemeClr val="lt1"/>
                </a:solidFill>
              </a:defRPr>
            </a:lvl1pPr>
          </a:lstStyle>
          <a:p>
            <a:pPr marL="0" lvl="0" algn="ctr"/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ly-arranged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idx="13"/>
          </p:nvPr>
        </p:nvSpPr>
        <p:spPr>
          <a:xfrm>
            <a:off x="1393371" y="1088569"/>
            <a:ext cx="3614058" cy="2307771"/>
          </a:xfrm>
          <a:custGeom>
            <a:avLst/>
            <a:gdLst>
              <a:gd name="connsiteX0" fmla="*/ 0 w 3614058"/>
              <a:gd name="connsiteY0" fmla="*/ 0 h 2307771"/>
              <a:gd name="connsiteX1" fmla="*/ 3614058 w 3614058"/>
              <a:gd name="connsiteY1" fmla="*/ 0 h 2307771"/>
              <a:gd name="connsiteX2" fmla="*/ 3614058 w 3614058"/>
              <a:gd name="connsiteY2" fmla="*/ 2307771 h 2307771"/>
              <a:gd name="connsiteX3" fmla="*/ 0 w 3614058"/>
              <a:gd name="connsiteY3" fmla="*/ 2307771 h 2307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14058" h="2307771">
                <a:moveTo>
                  <a:pt x="0" y="0"/>
                </a:moveTo>
                <a:lnTo>
                  <a:pt x="3614058" y="0"/>
                </a:lnTo>
                <a:lnTo>
                  <a:pt x="3614058" y="2307771"/>
                </a:lnTo>
                <a:lnTo>
                  <a:pt x="0" y="230777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zh-CN" altLang="en-US" sz="1800">
                <a:solidFill>
                  <a:schemeClr val="lt1"/>
                </a:solidFill>
              </a:defRPr>
            </a:lvl1pPr>
          </a:lstStyle>
          <a:p>
            <a:pPr marL="0" lvl="0" algn="ctr"/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idx="13"/>
          </p:nvPr>
        </p:nvSpPr>
        <p:spPr>
          <a:xfrm>
            <a:off x="839788" y="3360062"/>
            <a:ext cx="10512425" cy="1618514"/>
          </a:xfrm>
          <a:custGeom>
            <a:avLst/>
            <a:gdLst>
              <a:gd name="connsiteX0" fmla="*/ 116128 w 10512425"/>
              <a:gd name="connsiteY0" fmla="*/ 0 h 1618514"/>
              <a:gd name="connsiteX1" fmla="*/ 10396297 w 10512425"/>
              <a:gd name="connsiteY1" fmla="*/ 0 h 1618514"/>
              <a:gd name="connsiteX2" fmla="*/ 10512425 w 10512425"/>
              <a:gd name="connsiteY2" fmla="*/ 116128 h 1618514"/>
              <a:gd name="connsiteX3" fmla="*/ 10512425 w 10512425"/>
              <a:gd name="connsiteY3" fmla="*/ 1502386 h 1618514"/>
              <a:gd name="connsiteX4" fmla="*/ 10396297 w 10512425"/>
              <a:gd name="connsiteY4" fmla="*/ 1618514 h 1618514"/>
              <a:gd name="connsiteX5" fmla="*/ 116128 w 10512425"/>
              <a:gd name="connsiteY5" fmla="*/ 1618514 h 1618514"/>
              <a:gd name="connsiteX6" fmla="*/ 0 w 10512425"/>
              <a:gd name="connsiteY6" fmla="*/ 1502386 h 1618514"/>
              <a:gd name="connsiteX7" fmla="*/ 0 w 10512425"/>
              <a:gd name="connsiteY7" fmla="*/ 116128 h 1618514"/>
              <a:gd name="connsiteX8" fmla="*/ 116128 w 10512425"/>
              <a:gd name="connsiteY8" fmla="*/ 0 h 161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2425" h="1618514">
                <a:moveTo>
                  <a:pt x="116128" y="0"/>
                </a:moveTo>
                <a:lnTo>
                  <a:pt x="10396297" y="0"/>
                </a:lnTo>
                <a:cubicBezTo>
                  <a:pt x="10460433" y="0"/>
                  <a:pt x="10512425" y="51992"/>
                  <a:pt x="10512425" y="116128"/>
                </a:cubicBezTo>
                <a:lnTo>
                  <a:pt x="10512425" y="1502386"/>
                </a:lnTo>
                <a:cubicBezTo>
                  <a:pt x="10512425" y="1566522"/>
                  <a:pt x="10460433" y="1618514"/>
                  <a:pt x="10396297" y="1618514"/>
                </a:cubicBezTo>
                <a:lnTo>
                  <a:pt x="116128" y="1618514"/>
                </a:lnTo>
                <a:cubicBezTo>
                  <a:pt x="51992" y="1618514"/>
                  <a:pt x="0" y="1566522"/>
                  <a:pt x="0" y="1502386"/>
                </a:cubicBezTo>
                <a:lnTo>
                  <a:pt x="0" y="116128"/>
                </a:lnTo>
                <a:cubicBezTo>
                  <a:pt x="0" y="51992"/>
                  <a:pt x="51992" y="0"/>
                  <a:pt x="116128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zh-CN" altLang="en-US" sz="1800">
                <a:solidFill>
                  <a:schemeClr val="bg1"/>
                </a:solidFill>
              </a:defRPr>
            </a:lvl1pPr>
          </a:lstStyle>
          <a:p>
            <a:pPr marL="0" lvl="0" algn="ctr"/>
            <a:endParaRPr lang="zh-CN" alt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1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1.png"/><Relationship Id="rId3" Type="http://schemas.openxmlformats.org/officeDocument/2006/relationships/customXml" Target="../ink/ink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hemeOverride" Target="../theme/themeOverride9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png"/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hemeOverride" Target="../theme/themeOverride5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6.xml"/><Relationship Id="rId2" Type="http://schemas.openxmlformats.org/officeDocument/2006/relationships/image" Target="../media/image5.jpe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hemeOverride" Target="../theme/themeOverride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hemeOverride" Target="../theme/themeOverride8.xml"/><Relationship Id="rId3" Type="http://schemas.openxmlformats.org/officeDocument/2006/relationships/image" Target="../media/image11.png"/><Relationship Id="rId2" Type="http://schemas.openxmlformats.org/officeDocument/2006/relationships/customXml" Target="../ink/ink1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任意多边形: 形状 230"/>
          <p:cNvSpPr/>
          <p:nvPr/>
        </p:nvSpPr>
        <p:spPr>
          <a:xfrm>
            <a:off x="5503824" y="1"/>
            <a:ext cx="6688176" cy="5873749"/>
          </a:xfrm>
          <a:custGeom>
            <a:avLst/>
            <a:gdLst>
              <a:gd name="connsiteX0" fmla="*/ 4788 w 6688176"/>
              <a:gd name="connsiteY0" fmla="*/ 0 h 5873749"/>
              <a:gd name="connsiteX1" fmla="*/ 6688176 w 6688176"/>
              <a:gd name="connsiteY1" fmla="*/ 0 h 5873749"/>
              <a:gd name="connsiteX2" fmla="*/ 6688176 w 6688176"/>
              <a:gd name="connsiteY2" fmla="*/ 5373148 h 5873749"/>
              <a:gd name="connsiteX3" fmla="*/ 6648054 w 6688176"/>
              <a:gd name="connsiteY3" fmla="*/ 5396331 h 5873749"/>
              <a:gd name="connsiteX4" fmla="*/ 4208888 w 6688176"/>
              <a:gd name="connsiteY4" fmla="*/ 5776333 h 5873749"/>
              <a:gd name="connsiteX5" fmla="*/ 3339093 w 6688176"/>
              <a:gd name="connsiteY5" fmla="*/ 3267308 h 5873749"/>
              <a:gd name="connsiteX6" fmla="*/ 406323 w 6688176"/>
              <a:gd name="connsiteY6" fmla="*/ 1405055 h 5873749"/>
              <a:gd name="connsiteX7" fmla="*/ 0 w 6688176"/>
              <a:gd name="connsiteY7" fmla="*/ 127543 h 587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88176" h="5873749">
                <a:moveTo>
                  <a:pt x="4788" y="0"/>
                </a:moveTo>
                <a:lnTo>
                  <a:pt x="6688176" y="0"/>
                </a:lnTo>
                <a:lnTo>
                  <a:pt x="6688176" y="5373148"/>
                </a:lnTo>
                <a:lnTo>
                  <a:pt x="6648054" y="5396331"/>
                </a:lnTo>
                <a:cubicBezTo>
                  <a:pt x="5892171" y="5805953"/>
                  <a:pt x="5019675" y="6007488"/>
                  <a:pt x="4208888" y="5776333"/>
                </a:cubicBezTo>
                <a:cubicBezTo>
                  <a:pt x="2911629" y="5406485"/>
                  <a:pt x="3972854" y="3995854"/>
                  <a:pt x="3339093" y="3267308"/>
                </a:cubicBezTo>
                <a:cubicBezTo>
                  <a:pt x="2705332" y="2538762"/>
                  <a:pt x="861664" y="2126167"/>
                  <a:pt x="406323" y="1405055"/>
                </a:cubicBezTo>
                <a:cubicBezTo>
                  <a:pt x="178653" y="1044499"/>
                  <a:pt x="4879" y="578471"/>
                  <a:pt x="0" y="12754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091267" y="5260457"/>
            <a:ext cx="200500" cy="200500"/>
          </a:xfrm>
          <a:prstGeom prst="ellipse">
            <a:avLst/>
          </a:prstGeom>
          <a:solidFill>
            <a:schemeClr val="accent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椭圆 239"/>
          <p:cNvSpPr/>
          <p:nvPr/>
        </p:nvSpPr>
        <p:spPr>
          <a:xfrm>
            <a:off x="3796770" y="1449265"/>
            <a:ext cx="136208" cy="136208"/>
          </a:xfrm>
          <a:prstGeom prst="ellipse">
            <a:avLst/>
          </a:prstGeom>
          <a:solidFill>
            <a:schemeClr val="accent5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Freeform 241"/>
          <p:cNvPicPr>
            <a:picLocks noChangeAspect="1"/>
          </p:cNvPicPr>
          <p:nvPr/>
        </p:nvPicPr>
        <p:blipFill>
          <a:blip r:embed="rId1">
            <a:alphaModFix amt="56000"/>
          </a:blip>
          <a:stretch>
            <a:fillRect/>
          </a:stretch>
        </p:blipFill>
        <p:spPr>
          <a:xfrm>
            <a:off x="7806268" y="-67"/>
            <a:ext cx="4385732" cy="5873749"/>
          </a:xfrm>
          <a:prstGeom prst="rect">
            <a:avLst/>
          </a:prstGeom>
        </p:spPr>
      </p:pic>
      <p:sp>
        <p:nvSpPr>
          <p:cNvPr id="241" name="任意多边形: 形状 240"/>
          <p:cNvSpPr/>
          <p:nvPr/>
        </p:nvSpPr>
        <p:spPr>
          <a:xfrm>
            <a:off x="7806147" y="10009"/>
            <a:ext cx="4385241" cy="5873749"/>
          </a:xfrm>
          <a:custGeom>
            <a:avLst/>
            <a:gdLst>
              <a:gd name="connsiteX0" fmla="*/ 1808373 w 4385241"/>
              <a:gd name="connsiteY0" fmla="*/ 0 h 5873749"/>
              <a:gd name="connsiteX1" fmla="*/ 4385241 w 4385241"/>
              <a:gd name="connsiteY1" fmla="*/ 0 h 5873749"/>
              <a:gd name="connsiteX2" fmla="*/ 4385241 w 4385241"/>
              <a:gd name="connsiteY2" fmla="*/ 5373148 h 5873749"/>
              <a:gd name="connsiteX3" fmla="*/ 4345119 w 4385241"/>
              <a:gd name="connsiteY3" fmla="*/ 5396331 h 5873749"/>
              <a:gd name="connsiteX4" fmla="*/ 1905953 w 4385241"/>
              <a:gd name="connsiteY4" fmla="*/ 5776333 h 5873749"/>
              <a:gd name="connsiteX5" fmla="*/ 1036158 w 4385241"/>
              <a:gd name="connsiteY5" fmla="*/ 3267308 h 5873749"/>
              <a:gd name="connsiteX6" fmla="*/ 166834 w 4385241"/>
              <a:gd name="connsiteY6" fmla="*/ 2657803 h 5873749"/>
              <a:gd name="connsiteX7" fmla="*/ 0 w 4385241"/>
              <a:gd name="connsiteY7" fmla="*/ 2573454 h 5873749"/>
              <a:gd name="connsiteX8" fmla="*/ 20335 w 4385241"/>
              <a:gd name="connsiteY8" fmla="*/ 2440218 h 5873749"/>
              <a:gd name="connsiteX9" fmla="*/ 1550363 w 4385241"/>
              <a:gd name="connsiteY9" fmla="*/ 156745 h 587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85241" h="5873749">
                <a:moveTo>
                  <a:pt x="1808373" y="0"/>
                </a:moveTo>
                <a:lnTo>
                  <a:pt x="4385241" y="0"/>
                </a:lnTo>
                <a:lnTo>
                  <a:pt x="4385241" y="5373148"/>
                </a:lnTo>
                <a:lnTo>
                  <a:pt x="4345119" y="5396331"/>
                </a:lnTo>
                <a:cubicBezTo>
                  <a:pt x="3589236" y="5805953"/>
                  <a:pt x="2716740" y="6007488"/>
                  <a:pt x="1905953" y="5776333"/>
                </a:cubicBezTo>
                <a:cubicBezTo>
                  <a:pt x="608694" y="5406485"/>
                  <a:pt x="1669919" y="3995854"/>
                  <a:pt x="1036158" y="3267308"/>
                </a:cubicBezTo>
                <a:cubicBezTo>
                  <a:pt x="838108" y="3039638"/>
                  <a:pt x="521903" y="2842822"/>
                  <a:pt x="166834" y="2657803"/>
                </a:cubicBezTo>
                <a:lnTo>
                  <a:pt x="0" y="2573454"/>
                </a:lnTo>
                <a:lnTo>
                  <a:pt x="20335" y="2440218"/>
                </a:lnTo>
                <a:cubicBezTo>
                  <a:pt x="214178" y="1492931"/>
                  <a:pt x="776202" y="679758"/>
                  <a:pt x="1550363" y="15674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rgbClr val="55A6CB">
                  <a:alpha val="13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6" name="椭圆 245"/>
          <p:cNvSpPr/>
          <p:nvPr/>
        </p:nvSpPr>
        <p:spPr>
          <a:xfrm>
            <a:off x="2779212" y="4246789"/>
            <a:ext cx="136208" cy="136208"/>
          </a:xfrm>
          <a:prstGeom prst="ellipse">
            <a:avLst/>
          </a:prstGeom>
          <a:solidFill>
            <a:schemeClr val="accent2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Zone de texte 4"/>
          <p:cNvSpPr txBox="1"/>
          <p:nvPr/>
        </p:nvSpPr>
        <p:spPr>
          <a:xfrm>
            <a:off x="7925435" y="1704340"/>
            <a:ext cx="49022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en-US" sz="4400">
                <a:solidFill>
                  <a:schemeClr val="bg1"/>
                </a:solidFill>
                <a:latin typeface="+mj-lt"/>
                <a:cs typeface="+mj-lt"/>
              </a:rPr>
              <a:t>WELCOME.</a:t>
            </a:r>
            <a:endParaRPr lang="fr-FR" altLang="en-US" sz="4400">
              <a:solidFill>
                <a:schemeClr val="bg1"/>
              </a:solidFill>
              <a:latin typeface="+mj-lt"/>
              <a:cs typeface="+mj-lt"/>
            </a:endParaRPr>
          </a:p>
        </p:txBody>
      </p:sp>
      <p:sp>
        <p:nvSpPr>
          <p:cNvPr id="6" name="Zone de texte 5"/>
          <p:cNvSpPr txBox="1"/>
          <p:nvPr/>
        </p:nvSpPr>
        <p:spPr>
          <a:xfrm>
            <a:off x="310515" y="2157730"/>
            <a:ext cx="710882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fr-FR" altLang="en-US" sz="2000" b="1">
                <a:solidFill>
                  <a:srgbClr val="404040"/>
                </a:solidFill>
                <a:latin typeface="+mj-lt"/>
                <a:cs typeface="+mj-lt"/>
              </a:rPr>
              <a:t>Third Year Project Presentation in</a:t>
            </a:r>
            <a:endParaRPr lang="fr-FR" altLang="en-US" sz="2000" b="1">
              <a:solidFill>
                <a:srgbClr val="404040"/>
              </a:solidFill>
              <a:latin typeface="+mj-lt"/>
              <a:cs typeface="+mj-lt"/>
            </a:endParaRPr>
          </a:p>
          <a:p>
            <a:pPr algn="ctr"/>
            <a:r>
              <a:rPr lang="fr-FR" altLang="en-US" sz="2000" b="1">
                <a:solidFill>
                  <a:srgbClr val="404040"/>
                </a:solidFill>
                <a:latin typeface="+mj-lt"/>
                <a:cs typeface="+mj-lt"/>
              </a:rPr>
              <a:t> fulfillment of the Requirements of the Degree of </a:t>
            </a:r>
            <a:endParaRPr lang="fr-FR" altLang="en-US" sz="2000" b="1">
              <a:solidFill>
                <a:srgbClr val="404040"/>
              </a:solidFill>
              <a:latin typeface="+mj-lt"/>
              <a:cs typeface="+mj-lt"/>
            </a:endParaRPr>
          </a:p>
          <a:p>
            <a:pPr algn="ctr"/>
            <a:r>
              <a:rPr lang="fr-FR" altLang="en-US" sz="3200" b="1">
                <a:solidFill>
                  <a:srgbClr val="404040"/>
                </a:solidFill>
                <a:latin typeface="+mj-lt"/>
                <a:cs typeface="+mj-lt"/>
              </a:rPr>
              <a:t>‘LICENCE’</a:t>
            </a:r>
            <a:r>
              <a:rPr lang="fr-FR" altLang="en-US" sz="3600" b="1">
                <a:solidFill>
                  <a:srgbClr val="404040"/>
                </a:solidFill>
                <a:latin typeface="+mj-lt"/>
                <a:cs typeface="+mj-lt"/>
              </a:rPr>
              <a:t> </a:t>
            </a:r>
            <a:endParaRPr lang="fr-FR" altLang="en-US" sz="3600" b="1">
              <a:solidFill>
                <a:srgbClr val="404040"/>
              </a:solidFill>
              <a:latin typeface="+mj-lt"/>
              <a:cs typeface="+mj-lt"/>
            </a:endParaRPr>
          </a:p>
          <a:p>
            <a:pPr algn="ctr"/>
            <a:r>
              <a:rPr lang="fr-FR" altLang="en-US" sz="2400" b="1">
                <a:solidFill>
                  <a:srgbClr val="404040"/>
                </a:solidFill>
                <a:latin typeface="+mj-lt"/>
                <a:cs typeface="+mj-lt"/>
              </a:rPr>
              <a:t>In Electrical and Electronic Engineering</a:t>
            </a:r>
            <a:endParaRPr lang="fr-FR" altLang="en-US" sz="2400" b="1">
              <a:solidFill>
                <a:srgbClr val="404040"/>
              </a:solidFill>
              <a:latin typeface="+mj-lt"/>
              <a:cs typeface="+mj-lt"/>
            </a:endParaRPr>
          </a:p>
        </p:txBody>
      </p:sp>
      <p:sp>
        <p:nvSpPr>
          <p:cNvPr id="7" name="Zone de texte 6"/>
          <p:cNvSpPr txBox="1"/>
          <p:nvPr/>
        </p:nvSpPr>
        <p:spPr>
          <a:xfrm>
            <a:off x="139065" y="561340"/>
            <a:ext cx="5269865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fr-FR" altLang="en-US" sz="1700" b="1">
                <a:solidFill>
                  <a:srgbClr val="404040"/>
                </a:solidFill>
                <a:latin typeface="+mj-lt"/>
                <a:cs typeface="+mj-lt"/>
                <a:sym typeface="+mn-ea"/>
              </a:rPr>
              <a:t>Institute of Electrical and Electronic Engineering</a:t>
            </a:r>
            <a:endParaRPr lang="fr-FR" altLang="en-US" sz="1700" b="1">
              <a:solidFill>
                <a:srgbClr val="404040"/>
              </a:solidFill>
              <a:latin typeface="+mj-lt"/>
              <a:cs typeface="+mj-lt"/>
              <a:sym typeface="+mn-ea"/>
            </a:endParaRPr>
          </a:p>
          <a:p>
            <a:pPr algn="ctr"/>
            <a:r>
              <a:rPr lang="fr-FR" altLang="en-US" sz="1700" b="1">
                <a:solidFill>
                  <a:srgbClr val="404040"/>
                </a:solidFill>
                <a:latin typeface="+mj-lt"/>
                <a:cs typeface="+mj-lt"/>
                <a:sym typeface="+mn-ea"/>
              </a:rPr>
              <a:t>IGEE- Boumerdes </a:t>
            </a:r>
            <a:endParaRPr lang="fr-FR" altLang="en-US" sz="1700" b="1">
              <a:solidFill>
                <a:srgbClr val="404040"/>
              </a:solidFill>
              <a:latin typeface="+mj-lt"/>
              <a:cs typeface="+mj-lt"/>
            </a:endParaRPr>
          </a:p>
          <a:p>
            <a:pPr algn="ctr"/>
            <a:r>
              <a:rPr lang="fr-FR" altLang="en-US" sz="1700" b="1">
                <a:solidFill>
                  <a:srgbClr val="404040"/>
                </a:solidFill>
                <a:latin typeface="+mj-lt"/>
                <a:cs typeface="+mj-lt"/>
                <a:sym typeface="+mn-ea"/>
              </a:rPr>
              <a:t>Department of Electronics</a:t>
            </a:r>
            <a:endParaRPr lang="fr-FR" altLang="en-US" sz="1700" b="1">
              <a:solidFill>
                <a:srgbClr val="404040"/>
              </a:solidFill>
              <a:latin typeface="+mj-lt"/>
              <a:cs typeface="+mj-lt"/>
            </a:endParaRPr>
          </a:p>
          <a:p>
            <a:pPr algn="ctr"/>
            <a:endParaRPr lang="fr-FR" altLang="en-US" sz="1700"/>
          </a:p>
        </p:txBody>
      </p:sp>
      <p:sp>
        <p:nvSpPr>
          <p:cNvPr id="8" name="Zone de texte 7"/>
          <p:cNvSpPr txBox="1"/>
          <p:nvPr/>
        </p:nvSpPr>
        <p:spPr>
          <a:xfrm>
            <a:off x="1040765" y="4096385"/>
            <a:ext cx="719582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fr-FR" altLang="en-US" sz="3200" b="1">
                <a:solidFill>
                  <a:srgbClr val="0070C0"/>
                </a:solidFill>
                <a:latin typeface="+mj-lt"/>
                <a:cs typeface="+mj-lt"/>
              </a:rPr>
              <a:t>Title:</a:t>
            </a:r>
            <a:endParaRPr lang="fr-FR" altLang="en-US" sz="3200" b="1">
              <a:solidFill>
                <a:srgbClr val="0070C0"/>
              </a:solidFill>
              <a:latin typeface="+mj-lt"/>
              <a:cs typeface="+mj-lt"/>
            </a:endParaRPr>
          </a:p>
          <a:p>
            <a:pPr algn="ctr"/>
            <a:r>
              <a:rPr lang="fr-FR" altLang="en-US" sz="3200" b="1">
                <a:solidFill>
                  <a:srgbClr val="0070C0"/>
                </a:solidFill>
                <a:latin typeface="+mj-lt"/>
                <a:cs typeface="+mj-lt"/>
              </a:rPr>
              <a:t> Fuzzy Logic based MPPT Controller</a:t>
            </a:r>
            <a:endParaRPr lang="fr-FR" altLang="en-US" sz="3200" b="1">
              <a:solidFill>
                <a:srgbClr val="0070C0"/>
              </a:solidFill>
              <a:latin typeface="+mj-lt"/>
              <a:cs typeface="+mj-lt"/>
            </a:endParaRPr>
          </a:p>
          <a:p>
            <a:pPr algn="ctr"/>
            <a:r>
              <a:rPr lang="fr-FR" altLang="en-US" sz="3200" b="1">
                <a:solidFill>
                  <a:srgbClr val="0070C0"/>
                </a:solidFill>
                <a:latin typeface="+mj-lt"/>
                <a:cs typeface="+mj-lt"/>
              </a:rPr>
              <a:t> for PV System</a:t>
            </a:r>
            <a:endParaRPr lang="fr-FR" altLang="en-US" sz="3200" b="1">
              <a:solidFill>
                <a:srgbClr val="0070C0"/>
              </a:solidFill>
              <a:latin typeface="+mj-lt"/>
              <a:cs typeface="+mj-lt"/>
            </a:endParaRPr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956560" y="412115"/>
            <a:ext cx="6762750" cy="855345"/>
          </a:xfrm>
        </p:spPr>
        <p:txBody>
          <a:bodyPr/>
          <a:p>
            <a:pPr algn="ctr"/>
            <a:r>
              <a:rPr lang="fr-FR" altLang="en-US" sz="3800" b="1">
                <a:solidFill>
                  <a:schemeClr val="tx1">
                    <a:lumMod val="75000"/>
                    <a:lumOff val="25000"/>
                  </a:schemeClr>
                </a:solidFill>
              </a:rPr>
              <a:t>Tuning of Control Rules:</a:t>
            </a:r>
            <a:endParaRPr lang="fr-FR" altLang="en-US" sz="3800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6" name="Image 26" descr="2022-04-19 (7)"/>
          <p:cNvPicPr>
            <a:picLocks noChangeAspect="1"/>
          </p:cNvPicPr>
          <p:nvPr>
            <p:ph sz="half" idx="1"/>
          </p:nvPr>
        </p:nvPicPr>
        <p:blipFill>
          <a:blip r:embed="rId1"/>
          <a:srcRect l="27964" t="13297" r="28200" b="27575"/>
          <a:stretch>
            <a:fillRect/>
          </a:stretch>
        </p:blipFill>
        <p:spPr>
          <a:xfrm>
            <a:off x="504825" y="1553845"/>
            <a:ext cx="5514975" cy="4882515"/>
          </a:xfrm>
          <a:prstGeom prst="rect">
            <a:avLst/>
          </a:prstGeom>
        </p:spPr>
      </p:pic>
      <p:pic>
        <p:nvPicPr>
          <p:cNvPr id="25" name="Image 25" descr="2022-04-19 (8)"/>
          <p:cNvPicPr>
            <a:picLocks noChangeAspect="1"/>
          </p:cNvPicPr>
          <p:nvPr>
            <p:ph sz="half" idx="2"/>
          </p:nvPr>
        </p:nvPicPr>
        <p:blipFill>
          <a:blip r:embed="rId2"/>
          <a:srcRect l="27851" t="7104" r="27974" b="26991"/>
          <a:stretch>
            <a:fillRect/>
          </a:stretch>
        </p:blipFill>
        <p:spPr>
          <a:xfrm>
            <a:off x="6172200" y="1553845"/>
            <a:ext cx="5377180" cy="4882515"/>
          </a:xfrm>
          <a:prstGeom prst="rect">
            <a:avLst/>
          </a:prstGeom>
        </p:spPr>
      </p:pic>
      <p:sp>
        <p:nvSpPr>
          <p:cNvPr id="200" name="任意多边形: 形状 199"/>
          <p:cNvSpPr/>
          <p:nvPr/>
        </p:nvSpPr>
        <p:spPr>
          <a:xfrm>
            <a:off x="7976155" y="1"/>
            <a:ext cx="4215845" cy="3826861"/>
          </a:xfrm>
          <a:custGeom>
            <a:avLst/>
            <a:gdLst>
              <a:gd name="connsiteX0" fmla="*/ 0 w 4215845"/>
              <a:gd name="connsiteY0" fmla="*/ 0 h 3826861"/>
              <a:gd name="connsiteX1" fmla="*/ 4215845 w 4215845"/>
              <a:gd name="connsiteY1" fmla="*/ 0 h 3826861"/>
              <a:gd name="connsiteX2" fmla="*/ 4215845 w 4215845"/>
              <a:gd name="connsiteY2" fmla="*/ 3826861 h 3826861"/>
              <a:gd name="connsiteX3" fmla="*/ 4194612 w 4215845"/>
              <a:gd name="connsiteY3" fmla="*/ 3812532 h 3826861"/>
              <a:gd name="connsiteX4" fmla="*/ 3592992 w 4215845"/>
              <a:gd name="connsiteY4" fmla="*/ 2902228 h 3826861"/>
              <a:gd name="connsiteX5" fmla="*/ 3096035 w 4215845"/>
              <a:gd name="connsiteY5" fmla="*/ 1093305 h 3826861"/>
              <a:gd name="connsiteX6" fmla="*/ 126790 w 4215845"/>
              <a:gd name="connsiteY6" fmla="*/ 46008 h 3826861"/>
              <a:gd name="connsiteX0-1" fmla="*/ 0 w 4215845"/>
              <a:gd name="connsiteY0-2" fmla="*/ 0 h 3826861"/>
              <a:gd name="connsiteX1-3" fmla="*/ 4215845 w 4215845"/>
              <a:gd name="connsiteY1-4" fmla="*/ 0 h 3826861"/>
              <a:gd name="connsiteX2-5" fmla="*/ 4215845 w 4215845"/>
              <a:gd name="connsiteY2-6" fmla="*/ 3826861 h 3826861"/>
              <a:gd name="connsiteX3-7" fmla="*/ 4194612 w 4215845"/>
              <a:gd name="connsiteY3-8" fmla="*/ 3812532 h 3826861"/>
              <a:gd name="connsiteX4-9" fmla="*/ 3592992 w 4215845"/>
              <a:gd name="connsiteY4-10" fmla="*/ 2902228 h 3826861"/>
              <a:gd name="connsiteX5-11" fmla="*/ 2658714 w 4215845"/>
              <a:gd name="connsiteY5-12" fmla="*/ 934279 h 3826861"/>
              <a:gd name="connsiteX6-13" fmla="*/ 126790 w 4215845"/>
              <a:gd name="connsiteY6-14" fmla="*/ 46008 h 3826861"/>
              <a:gd name="connsiteX7" fmla="*/ 0 w 4215845"/>
              <a:gd name="connsiteY7" fmla="*/ 0 h 3826861"/>
              <a:gd name="connsiteX0-15" fmla="*/ 0 w 4215845"/>
              <a:gd name="connsiteY0-16" fmla="*/ 0 h 3826861"/>
              <a:gd name="connsiteX1-17" fmla="*/ 4215845 w 4215845"/>
              <a:gd name="connsiteY1-18" fmla="*/ 0 h 3826861"/>
              <a:gd name="connsiteX2-19" fmla="*/ 4215845 w 4215845"/>
              <a:gd name="connsiteY2-20" fmla="*/ 3826861 h 3826861"/>
              <a:gd name="connsiteX3-21" fmla="*/ 4194612 w 4215845"/>
              <a:gd name="connsiteY3-22" fmla="*/ 3812532 h 3826861"/>
              <a:gd name="connsiteX4-23" fmla="*/ 3592992 w 4215845"/>
              <a:gd name="connsiteY4-24" fmla="*/ 2902228 h 3826861"/>
              <a:gd name="connsiteX5-25" fmla="*/ 2658714 w 4215845"/>
              <a:gd name="connsiteY5-26" fmla="*/ 934279 h 3826861"/>
              <a:gd name="connsiteX6-27" fmla="*/ 126790 w 4215845"/>
              <a:gd name="connsiteY6-28" fmla="*/ 46008 h 3826861"/>
              <a:gd name="connsiteX7-29" fmla="*/ 0 w 4215845"/>
              <a:gd name="connsiteY7-30" fmla="*/ 0 h 3826861"/>
              <a:gd name="connsiteX0-31" fmla="*/ 0 w 4215845"/>
              <a:gd name="connsiteY0-32" fmla="*/ 0 h 3826861"/>
              <a:gd name="connsiteX1-33" fmla="*/ 4215845 w 4215845"/>
              <a:gd name="connsiteY1-34" fmla="*/ 0 h 3826861"/>
              <a:gd name="connsiteX2-35" fmla="*/ 4215845 w 4215845"/>
              <a:gd name="connsiteY2-36" fmla="*/ 3826861 h 3826861"/>
              <a:gd name="connsiteX3-37" fmla="*/ 4194612 w 4215845"/>
              <a:gd name="connsiteY3-38" fmla="*/ 3812532 h 3826861"/>
              <a:gd name="connsiteX4-39" fmla="*/ 3592992 w 4215845"/>
              <a:gd name="connsiteY4-40" fmla="*/ 2902228 h 3826861"/>
              <a:gd name="connsiteX5-41" fmla="*/ 2658714 w 4215845"/>
              <a:gd name="connsiteY5-42" fmla="*/ 934279 h 3826861"/>
              <a:gd name="connsiteX6-43" fmla="*/ 126790 w 4215845"/>
              <a:gd name="connsiteY6-44" fmla="*/ 46008 h 3826861"/>
              <a:gd name="connsiteX7-45" fmla="*/ 0 w 4215845"/>
              <a:gd name="connsiteY7-46" fmla="*/ 0 h 3826861"/>
              <a:gd name="connsiteX0-47" fmla="*/ 0 w 4215845"/>
              <a:gd name="connsiteY0-48" fmla="*/ 0 h 3826861"/>
              <a:gd name="connsiteX1-49" fmla="*/ 4215845 w 4215845"/>
              <a:gd name="connsiteY1-50" fmla="*/ 0 h 3826861"/>
              <a:gd name="connsiteX2-51" fmla="*/ 4215845 w 4215845"/>
              <a:gd name="connsiteY2-52" fmla="*/ 3826861 h 3826861"/>
              <a:gd name="connsiteX3-53" fmla="*/ 4194612 w 4215845"/>
              <a:gd name="connsiteY3-54" fmla="*/ 3812532 h 3826861"/>
              <a:gd name="connsiteX4-55" fmla="*/ 3592992 w 4215845"/>
              <a:gd name="connsiteY4-56" fmla="*/ 2902228 h 3826861"/>
              <a:gd name="connsiteX5-57" fmla="*/ 2658714 w 4215845"/>
              <a:gd name="connsiteY5-58" fmla="*/ 934279 h 3826861"/>
              <a:gd name="connsiteX6-59" fmla="*/ 126790 w 4215845"/>
              <a:gd name="connsiteY6-60" fmla="*/ 46008 h 3826861"/>
              <a:gd name="connsiteX7-61" fmla="*/ 0 w 4215845"/>
              <a:gd name="connsiteY7-62" fmla="*/ 0 h 382686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29" y="connsiteY7-30"/>
              </a:cxn>
            </a:cxnLst>
            <a:rect l="l" t="t" r="r" b="b"/>
            <a:pathLst>
              <a:path w="4215845" h="3826861">
                <a:moveTo>
                  <a:pt x="0" y="0"/>
                </a:moveTo>
                <a:lnTo>
                  <a:pt x="4215845" y="0"/>
                </a:lnTo>
                <a:lnTo>
                  <a:pt x="4215845" y="3826861"/>
                </a:lnTo>
                <a:lnTo>
                  <a:pt x="4194612" y="3812532"/>
                </a:lnTo>
                <a:cubicBezTo>
                  <a:pt x="3917579" y="3605486"/>
                  <a:pt x="3671263" y="3277637"/>
                  <a:pt x="3592992" y="2902228"/>
                </a:cubicBezTo>
                <a:cubicBezTo>
                  <a:pt x="3414088" y="2044150"/>
                  <a:pt x="3462932" y="1369516"/>
                  <a:pt x="2658714" y="934279"/>
                </a:cubicBezTo>
                <a:cubicBezTo>
                  <a:pt x="1854496" y="499042"/>
                  <a:pt x="970765" y="342098"/>
                  <a:pt x="126790" y="46008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  <a:alpha val="18000"/>
                </a:schemeClr>
              </a:gs>
              <a:gs pos="100000">
                <a:schemeClr val="accent6">
                  <a:lumMod val="20000"/>
                  <a:lumOff val="80000"/>
                  <a:alpha val="3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3" p14:bwMode="auto">
            <p14:nvContentPartPr>
              <p14:cNvPr id="7" name="Entrée manuscrite 6"/>
              <p14:cNvContentPartPr/>
              <p14:nvPr/>
            </p14:nvContentPartPr>
            <p14:xfrm>
              <a:off x="4770120" y="7833995"/>
              <a:ext cx="15875" cy="360"/>
            </p14:xfrm>
          </p:contentPart>
        </mc:Choice>
        <mc:Fallback xmlns="">
          <p:pic>
            <p:nvPicPr>
              <p:cNvPr id="7" name="Entrée manuscrite 6"/>
            </p:nvPicPr>
            <p:blipFill>
              <a:blip r:embed="rId4"/>
            </p:blipFill>
            <p:spPr>
              <a:xfrm>
                <a:off x="4770120" y="7833995"/>
                <a:ext cx="15875" cy="360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fr-FR" altLang="en-US" sz="3600" b="1">
                <a:solidFill>
                  <a:schemeClr val="tx1">
                    <a:lumMod val="75000"/>
                    <a:lumOff val="25000"/>
                  </a:schemeClr>
                </a:solidFill>
              </a:rPr>
              <a:t>Fuzzy logic based maximum power point</a:t>
            </a:r>
            <a:br>
              <a:rPr lang="fr-FR" altLang="en-US" sz="3600" b="1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altLang="en-US" sz="3600" b="1">
                <a:solidFill>
                  <a:schemeClr val="tx1">
                    <a:lumMod val="75000"/>
                    <a:lumOff val="25000"/>
                  </a:schemeClr>
                </a:solidFill>
              </a:rPr>
              <a:t> tracking of photovoltaic system:</a:t>
            </a:r>
            <a:endParaRPr lang="fr-FR" altLang="en-US" sz="3600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0" name="任意多边形: 形状 199"/>
          <p:cNvSpPr/>
          <p:nvPr/>
        </p:nvSpPr>
        <p:spPr>
          <a:xfrm>
            <a:off x="7976155" y="1"/>
            <a:ext cx="4215845" cy="3826861"/>
          </a:xfrm>
          <a:custGeom>
            <a:avLst/>
            <a:gdLst>
              <a:gd name="connsiteX0" fmla="*/ 0 w 4215845"/>
              <a:gd name="connsiteY0" fmla="*/ 0 h 3826861"/>
              <a:gd name="connsiteX1" fmla="*/ 4215845 w 4215845"/>
              <a:gd name="connsiteY1" fmla="*/ 0 h 3826861"/>
              <a:gd name="connsiteX2" fmla="*/ 4215845 w 4215845"/>
              <a:gd name="connsiteY2" fmla="*/ 3826861 h 3826861"/>
              <a:gd name="connsiteX3" fmla="*/ 4194612 w 4215845"/>
              <a:gd name="connsiteY3" fmla="*/ 3812532 h 3826861"/>
              <a:gd name="connsiteX4" fmla="*/ 3592992 w 4215845"/>
              <a:gd name="connsiteY4" fmla="*/ 2902228 h 3826861"/>
              <a:gd name="connsiteX5" fmla="*/ 3096035 w 4215845"/>
              <a:gd name="connsiteY5" fmla="*/ 1093305 h 3826861"/>
              <a:gd name="connsiteX6" fmla="*/ 126790 w 4215845"/>
              <a:gd name="connsiteY6" fmla="*/ 46008 h 3826861"/>
              <a:gd name="connsiteX0-1" fmla="*/ 0 w 4215845"/>
              <a:gd name="connsiteY0-2" fmla="*/ 0 h 3826861"/>
              <a:gd name="connsiteX1-3" fmla="*/ 4215845 w 4215845"/>
              <a:gd name="connsiteY1-4" fmla="*/ 0 h 3826861"/>
              <a:gd name="connsiteX2-5" fmla="*/ 4215845 w 4215845"/>
              <a:gd name="connsiteY2-6" fmla="*/ 3826861 h 3826861"/>
              <a:gd name="connsiteX3-7" fmla="*/ 4194612 w 4215845"/>
              <a:gd name="connsiteY3-8" fmla="*/ 3812532 h 3826861"/>
              <a:gd name="connsiteX4-9" fmla="*/ 3592992 w 4215845"/>
              <a:gd name="connsiteY4-10" fmla="*/ 2902228 h 3826861"/>
              <a:gd name="connsiteX5-11" fmla="*/ 2658714 w 4215845"/>
              <a:gd name="connsiteY5-12" fmla="*/ 934279 h 3826861"/>
              <a:gd name="connsiteX6-13" fmla="*/ 126790 w 4215845"/>
              <a:gd name="connsiteY6-14" fmla="*/ 46008 h 3826861"/>
              <a:gd name="connsiteX7" fmla="*/ 0 w 4215845"/>
              <a:gd name="connsiteY7" fmla="*/ 0 h 3826861"/>
              <a:gd name="connsiteX0-15" fmla="*/ 0 w 4215845"/>
              <a:gd name="connsiteY0-16" fmla="*/ 0 h 3826861"/>
              <a:gd name="connsiteX1-17" fmla="*/ 4215845 w 4215845"/>
              <a:gd name="connsiteY1-18" fmla="*/ 0 h 3826861"/>
              <a:gd name="connsiteX2-19" fmla="*/ 4215845 w 4215845"/>
              <a:gd name="connsiteY2-20" fmla="*/ 3826861 h 3826861"/>
              <a:gd name="connsiteX3-21" fmla="*/ 4194612 w 4215845"/>
              <a:gd name="connsiteY3-22" fmla="*/ 3812532 h 3826861"/>
              <a:gd name="connsiteX4-23" fmla="*/ 3592992 w 4215845"/>
              <a:gd name="connsiteY4-24" fmla="*/ 2902228 h 3826861"/>
              <a:gd name="connsiteX5-25" fmla="*/ 2658714 w 4215845"/>
              <a:gd name="connsiteY5-26" fmla="*/ 934279 h 3826861"/>
              <a:gd name="connsiteX6-27" fmla="*/ 126790 w 4215845"/>
              <a:gd name="connsiteY6-28" fmla="*/ 46008 h 3826861"/>
              <a:gd name="connsiteX7-29" fmla="*/ 0 w 4215845"/>
              <a:gd name="connsiteY7-30" fmla="*/ 0 h 3826861"/>
              <a:gd name="connsiteX0-31" fmla="*/ 0 w 4215845"/>
              <a:gd name="connsiteY0-32" fmla="*/ 0 h 3826861"/>
              <a:gd name="connsiteX1-33" fmla="*/ 4215845 w 4215845"/>
              <a:gd name="connsiteY1-34" fmla="*/ 0 h 3826861"/>
              <a:gd name="connsiteX2-35" fmla="*/ 4215845 w 4215845"/>
              <a:gd name="connsiteY2-36" fmla="*/ 3826861 h 3826861"/>
              <a:gd name="connsiteX3-37" fmla="*/ 4194612 w 4215845"/>
              <a:gd name="connsiteY3-38" fmla="*/ 3812532 h 3826861"/>
              <a:gd name="connsiteX4-39" fmla="*/ 3592992 w 4215845"/>
              <a:gd name="connsiteY4-40" fmla="*/ 2902228 h 3826861"/>
              <a:gd name="connsiteX5-41" fmla="*/ 2658714 w 4215845"/>
              <a:gd name="connsiteY5-42" fmla="*/ 934279 h 3826861"/>
              <a:gd name="connsiteX6-43" fmla="*/ 126790 w 4215845"/>
              <a:gd name="connsiteY6-44" fmla="*/ 46008 h 3826861"/>
              <a:gd name="connsiteX7-45" fmla="*/ 0 w 4215845"/>
              <a:gd name="connsiteY7-46" fmla="*/ 0 h 3826861"/>
              <a:gd name="connsiteX0-47" fmla="*/ 0 w 4215845"/>
              <a:gd name="connsiteY0-48" fmla="*/ 0 h 3826861"/>
              <a:gd name="connsiteX1-49" fmla="*/ 4215845 w 4215845"/>
              <a:gd name="connsiteY1-50" fmla="*/ 0 h 3826861"/>
              <a:gd name="connsiteX2-51" fmla="*/ 4215845 w 4215845"/>
              <a:gd name="connsiteY2-52" fmla="*/ 3826861 h 3826861"/>
              <a:gd name="connsiteX3-53" fmla="*/ 4194612 w 4215845"/>
              <a:gd name="connsiteY3-54" fmla="*/ 3812532 h 3826861"/>
              <a:gd name="connsiteX4-55" fmla="*/ 3592992 w 4215845"/>
              <a:gd name="connsiteY4-56" fmla="*/ 2902228 h 3826861"/>
              <a:gd name="connsiteX5-57" fmla="*/ 2658714 w 4215845"/>
              <a:gd name="connsiteY5-58" fmla="*/ 934279 h 3826861"/>
              <a:gd name="connsiteX6-59" fmla="*/ 126790 w 4215845"/>
              <a:gd name="connsiteY6-60" fmla="*/ 46008 h 3826861"/>
              <a:gd name="connsiteX7-61" fmla="*/ 0 w 4215845"/>
              <a:gd name="connsiteY7-62" fmla="*/ 0 h 382686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29" y="connsiteY7-30"/>
              </a:cxn>
            </a:cxnLst>
            <a:rect l="l" t="t" r="r" b="b"/>
            <a:pathLst>
              <a:path w="4215845" h="3826861">
                <a:moveTo>
                  <a:pt x="0" y="0"/>
                </a:moveTo>
                <a:lnTo>
                  <a:pt x="4215845" y="0"/>
                </a:lnTo>
                <a:lnTo>
                  <a:pt x="4215845" y="3826861"/>
                </a:lnTo>
                <a:lnTo>
                  <a:pt x="4194612" y="3812532"/>
                </a:lnTo>
                <a:cubicBezTo>
                  <a:pt x="3917579" y="3605486"/>
                  <a:pt x="3671263" y="3277637"/>
                  <a:pt x="3592992" y="2902228"/>
                </a:cubicBezTo>
                <a:cubicBezTo>
                  <a:pt x="3414088" y="2044150"/>
                  <a:pt x="3462932" y="1369516"/>
                  <a:pt x="2658714" y="934279"/>
                </a:cubicBezTo>
                <a:cubicBezTo>
                  <a:pt x="1854496" y="499042"/>
                  <a:pt x="970765" y="342098"/>
                  <a:pt x="126790" y="46008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  <a:alpha val="18000"/>
                </a:schemeClr>
              </a:gs>
              <a:gs pos="100000">
                <a:schemeClr val="accent6">
                  <a:lumMod val="20000"/>
                  <a:lumOff val="80000"/>
                  <a:alpha val="3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96" name="椭圆 195"/>
          <p:cNvSpPr/>
          <p:nvPr/>
        </p:nvSpPr>
        <p:spPr>
          <a:xfrm flipH="1" flipV="1">
            <a:off x="1043305" y="1653540"/>
            <a:ext cx="174625" cy="205105"/>
          </a:xfrm>
          <a:prstGeom prst="ellipse">
            <a:avLst/>
          </a:prstGeom>
          <a:solidFill>
            <a:schemeClr val="accent2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195"/>
          <p:cNvSpPr/>
          <p:nvPr/>
        </p:nvSpPr>
        <p:spPr>
          <a:xfrm flipH="1">
            <a:off x="11481753" y="6069957"/>
            <a:ext cx="373958" cy="373958"/>
          </a:xfrm>
          <a:prstGeom prst="ellipse">
            <a:avLst/>
          </a:prstGeom>
          <a:solidFill>
            <a:schemeClr val="accent2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16" name="Espace réservé du contenu 15" descr="2022-06-04 (8)"/>
          <p:cNvPicPr>
            <a:picLocks noChangeAspect="1"/>
          </p:cNvPicPr>
          <p:nvPr>
            <p:ph idx="1"/>
          </p:nvPr>
        </p:nvPicPr>
        <p:blipFill>
          <a:blip r:embed="rId1"/>
          <a:srcRect l="23034" t="42020" r="3111" b="11396"/>
          <a:stretch>
            <a:fillRect/>
          </a:stretch>
        </p:blipFill>
        <p:spPr>
          <a:xfrm>
            <a:off x="636270" y="1990725"/>
            <a:ext cx="10919460" cy="39357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759460" y="440690"/>
            <a:ext cx="10673080" cy="5729605"/>
          </a:xfrm>
        </p:spPr>
        <p:txBody>
          <a:bodyPr>
            <a:noAutofit/>
          </a:bodyPr>
          <a:p>
            <a:pPr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fr-FR" altLang="en-US" sz="2000">
                <a:latin typeface="+mj-lt"/>
                <a:cs typeface="+mj-lt"/>
              </a:rPr>
              <a:t>The Fuzzy logic controller is connected to the Mppt controller’s algorithm. </a:t>
            </a:r>
            <a:endParaRPr lang="fr-FR" altLang="en-US" sz="2000">
              <a:latin typeface="+mj-lt"/>
              <a:cs typeface="+mj-lt"/>
            </a:endParaRPr>
          </a:p>
          <a:p>
            <a:pPr>
              <a:lnSpc>
                <a:spcPct val="110000"/>
              </a:lnSpc>
              <a:buFont typeface="Wingdings" panose="05000000000000000000" charset="0"/>
              <a:buChar char="Ø"/>
            </a:pPr>
            <a:endParaRPr lang="fr-FR" altLang="en-US" sz="2000">
              <a:latin typeface="+mj-lt"/>
              <a:cs typeface="+mj-lt"/>
            </a:endParaRPr>
          </a:p>
          <a:p>
            <a:pPr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fr-FR" altLang="en-US" sz="2000">
                <a:latin typeface="+mj-lt"/>
                <a:cs typeface="+mj-lt"/>
                <a:sym typeface="+mn-ea"/>
              </a:rPr>
              <a:t> The input to the fuzzy block is given from the input signal block which is the signal of change in voltage and power to the fuzzy logic controller.</a:t>
            </a:r>
            <a:endParaRPr lang="fr-FR" altLang="en-US" sz="2000">
              <a:latin typeface="+mj-lt"/>
              <a:cs typeface="+mj-lt"/>
              <a:sym typeface="+mn-ea"/>
            </a:endParaRPr>
          </a:p>
          <a:p>
            <a:pPr marL="0" indent="0">
              <a:lnSpc>
                <a:spcPct val="110000"/>
              </a:lnSpc>
              <a:buFont typeface="Wingdings" panose="05000000000000000000" charset="0"/>
              <a:buNone/>
            </a:pPr>
            <a:endParaRPr lang="fr-FR" altLang="en-US" sz="2000">
              <a:latin typeface="+mj-lt"/>
              <a:cs typeface="+mj-lt"/>
            </a:endParaRPr>
          </a:p>
          <a:p>
            <a:pPr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fr-FR" altLang="en-US" sz="2000">
                <a:latin typeface="+mj-lt"/>
                <a:cs typeface="+mj-lt"/>
              </a:rPr>
              <a:t>The output of the Fuzzy logic Mppt controller serves as the gate pulse to the DC to DC boost converter. </a:t>
            </a:r>
            <a:endParaRPr lang="fr-FR" altLang="en-US" sz="2000">
              <a:latin typeface="+mj-lt"/>
              <a:cs typeface="+mj-lt"/>
            </a:endParaRPr>
          </a:p>
          <a:p>
            <a:pPr>
              <a:lnSpc>
                <a:spcPct val="110000"/>
              </a:lnSpc>
              <a:buFont typeface="Wingdings" panose="05000000000000000000" charset="0"/>
              <a:buChar char="Ø"/>
            </a:pPr>
            <a:endParaRPr lang="fr-FR" altLang="en-US" sz="2000">
              <a:latin typeface="+mj-lt"/>
              <a:cs typeface="+mj-lt"/>
            </a:endParaRPr>
          </a:p>
          <a:p>
            <a:pPr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fr-FR" altLang="en-US" sz="2000">
                <a:latin typeface="+mj-lt"/>
                <a:cs typeface="+mj-lt"/>
              </a:rPr>
              <a:t> The fuzzy logic controller contains the stored MPPT file which contains the rules and membership functions to obtain the maximum output voltage from the solar PV module.</a:t>
            </a:r>
            <a:endParaRPr lang="fr-FR" altLang="en-US" sz="2000">
              <a:latin typeface="+mj-lt"/>
              <a:cs typeface="+mj-lt"/>
            </a:endParaRPr>
          </a:p>
          <a:p>
            <a:pPr>
              <a:lnSpc>
                <a:spcPct val="110000"/>
              </a:lnSpc>
              <a:buFont typeface="Wingdings" panose="05000000000000000000" charset="0"/>
              <a:buChar char="Ø"/>
            </a:pPr>
            <a:endParaRPr lang="fr-FR" altLang="en-US" sz="2000">
              <a:latin typeface="+mj-lt"/>
              <a:cs typeface="+mj-lt"/>
            </a:endParaRPr>
          </a:p>
          <a:p>
            <a:pPr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fr-FR" altLang="en-US" sz="2000">
                <a:latin typeface="+mj-lt"/>
                <a:cs typeface="+mj-lt"/>
              </a:rPr>
              <a:t>The output of the fuzzy logic controller depends on the stored membership function and rule evaluation.</a:t>
            </a:r>
            <a:endParaRPr lang="fr-FR" altLang="en-US" sz="2000">
              <a:latin typeface="+mj-lt"/>
              <a:cs typeface="+mj-lt"/>
            </a:endParaRPr>
          </a:p>
        </p:txBody>
      </p:sp>
      <p:sp>
        <p:nvSpPr>
          <p:cNvPr id="5" name="Zone de texte 4"/>
          <p:cNvSpPr txBox="1"/>
          <p:nvPr/>
        </p:nvSpPr>
        <p:spPr>
          <a:xfrm>
            <a:off x="8576310" y="659447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fr-FR" altLang="en-US"/>
          </a:p>
        </p:txBody>
      </p:sp>
      <p:sp>
        <p:nvSpPr>
          <p:cNvPr id="200" name="任意多边形: 形状 199"/>
          <p:cNvSpPr/>
          <p:nvPr/>
        </p:nvSpPr>
        <p:spPr>
          <a:xfrm>
            <a:off x="7976155" y="1"/>
            <a:ext cx="4215845" cy="3826861"/>
          </a:xfrm>
          <a:custGeom>
            <a:avLst/>
            <a:gdLst>
              <a:gd name="connsiteX0" fmla="*/ 0 w 4215845"/>
              <a:gd name="connsiteY0" fmla="*/ 0 h 3826861"/>
              <a:gd name="connsiteX1" fmla="*/ 4215845 w 4215845"/>
              <a:gd name="connsiteY1" fmla="*/ 0 h 3826861"/>
              <a:gd name="connsiteX2" fmla="*/ 4215845 w 4215845"/>
              <a:gd name="connsiteY2" fmla="*/ 3826861 h 3826861"/>
              <a:gd name="connsiteX3" fmla="*/ 4194612 w 4215845"/>
              <a:gd name="connsiteY3" fmla="*/ 3812532 h 3826861"/>
              <a:gd name="connsiteX4" fmla="*/ 3592992 w 4215845"/>
              <a:gd name="connsiteY4" fmla="*/ 2902228 h 3826861"/>
              <a:gd name="connsiteX5" fmla="*/ 3096035 w 4215845"/>
              <a:gd name="connsiteY5" fmla="*/ 1093305 h 3826861"/>
              <a:gd name="connsiteX6" fmla="*/ 126790 w 4215845"/>
              <a:gd name="connsiteY6" fmla="*/ 46008 h 3826861"/>
              <a:gd name="connsiteX0-1" fmla="*/ 0 w 4215845"/>
              <a:gd name="connsiteY0-2" fmla="*/ 0 h 3826861"/>
              <a:gd name="connsiteX1-3" fmla="*/ 4215845 w 4215845"/>
              <a:gd name="connsiteY1-4" fmla="*/ 0 h 3826861"/>
              <a:gd name="connsiteX2-5" fmla="*/ 4215845 w 4215845"/>
              <a:gd name="connsiteY2-6" fmla="*/ 3826861 h 3826861"/>
              <a:gd name="connsiteX3-7" fmla="*/ 4194612 w 4215845"/>
              <a:gd name="connsiteY3-8" fmla="*/ 3812532 h 3826861"/>
              <a:gd name="connsiteX4-9" fmla="*/ 3592992 w 4215845"/>
              <a:gd name="connsiteY4-10" fmla="*/ 2902228 h 3826861"/>
              <a:gd name="connsiteX5-11" fmla="*/ 2658714 w 4215845"/>
              <a:gd name="connsiteY5-12" fmla="*/ 934279 h 3826861"/>
              <a:gd name="connsiteX6-13" fmla="*/ 126790 w 4215845"/>
              <a:gd name="connsiteY6-14" fmla="*/ 46008 h 3826861"/>
              <a:gd name="connsiteX7" fmla="*/ 0 w 4215845"/>
              <a:gd name="connsiteY7" fmla="*/ 0 h 3826861"/>
              <a:gd name="connsiteX0-15" fmla="*/ 0 w 4215845"/>
              <a:gd name="connsiteY0-16" fmla="*/ 0 h 3826861"/>
              <a:gd name="connsiteX1-17" fmla="*/ 4215845 w 4215845"/>
              <a:gd name="connsiteY1-18" fmla="*/ 0 h 3826861"/>
              <a:gd name="connsiteX2-19" fmla="*/ 4215845 w 4215845"/>
              <a:gd name="connsiteY2-20" fmla="*/ 3826861 h 3826861"/>
              <a:gd name="connsiteX3-21" fmla="*/ 4194612 w 4215845"/>
              <a:gd name="connsiteY3-22" fmla="*/ 3812532 h 3826861"/>
              <a:gd name="connsiteX4-23" fmla="*/ 3592992 w 4215845"/>
              <a:gd name="connsiteY4-24" fmla="*/ 2902228 h 3826861"/>
              <a:gd name="connsiteX5-25" fmla="*/ 2658714 w 4215845"/>
              <a:gd name="connsiteY5-26" fmla="*/ 934279 h 3826861"/>
              <a:gd name="connsiteX6-27" fmla="*/ 126790 w 4215845"/>
              <a:gd name="connsiteY6-28" fmla="*/ 46008 h 3826861"/>
              <a:gd name="connsiteX7-29" fmla="*/ 0 w 4215845"/>
              <a:gd name="connsiteY7-30" fmla="*/ 0 h 3826861"/>
              <a:gd name="connsiteX0-31" fmla="*/ 0 w 4215845"/>
              <a:gd name="connsiteY0-32" fmla="*/ 0 h 3826861"/>
              <a:gd name="connsiteX1-33" fmla="*/ 4215845 w 4215845"/>
              <a:gd name="connsiteY1-34" fmla="*/ 0 h 3826861"/>
              <a:gd name="connsiteX2-35" fmla="*/ 4215845 w 4215845"/>
              <a:gd name="connsiteY2-36" fmla="*/ 3826861 h 3826861"/>
              <a:gd name="connsiteX3-37" fmla="*/ 4194612 w 4215845"/>
              <a:gd name="connsiteY3-38" fmla="*/ 3812532 h 3826861"/>
              <a:gd name="connsiteX4-39" fmla="*/ 3592992 w 4215845"/>
              <a:gd name="connsiteY4-40" fmla="*/ 2902228 h 3826861"/>
              <a:gd name="connsiteX5-41" fmla="*/ 2658714 w 4215845"/>
              <a:gd name="connsiteY5-42" fmla="*/ 934279 h 3826861"/>
              <a:gd name="connsiteX6-43" fmla="*/ 126790 w 4215845"/>
              <a:gd name="connsiteY6-44" fmla="*/ 46008 h 3826861"/>
              <a:gd name="connsiteX7-45" fmla="*/ 0 w 4215845"/>
              <a:gd name="connsiteY7-46" fmla="*/ 0 h 3826861"/>
              <a:gd name="connsiteX0-47" fmla="*/ 0 w 4215845"/>
              <a:gd name="connsiteY0-48" fmla="*/ 0 h 3826861"/>
              <a:gd name="connsiteX1-49" fmla="*/ 4215845 w 4215845"/>
              <a:gd name="connsiteY1-50" fmla="*/ 0 h 3826861"/>
              <a:gd name="connsiteX2-51" fmla="*/ 4215845 w 4215845"/>
              <a:gd name="connsiteY2-52" fmla="*/ 3826861 h 3826861"/>
              <a:gd name="connsiteX3-53" fmla="*/ 4194612 w 4215845"/>
              <a:gd name="connsiteY3-54" fmla="*/ 3812532 h 3826861"/>
              <a:gd name="connsiteX4-55" fmla="*/ 3592992 w 4215845"/>
              <a:gd name="connsiteY4-56" fmla="*/ 2902228 h 3826861"/>
              <a:gd name="connsiteX5-57" fmla="*/ 2658714 w 4215845"/>
              <a:gd name="connsiteY5-58" fmla="*/ 934279 h 3826861"/>
              <a:gd name="connsiteX6-59" fmla="*/ 126790 w 4215845"/>
              <a:gd name="connsiteY6-60" fmla="*/ 46008 h 3826861"/>
              <a:gd name="connsiteX7-61" fmla="*/ 0 w 4215845"/>
              <a:gd name="connsiteY7-62" fmla="*/ 0 h 382686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29" y="connsiteY7-30"/>
              </a:cxn>
            </a:cxnLst>
            <a:rect l="l" t="t" r="r" b="b"/>
            <a:pathLst>
              <a:path w="4215845" h="3826861">
                <a:moveTo>
                  <a:pt x="0" y="0"/>
                </a:moveTo>
                <a:lnTo>
                  <a:pt x="4215845" y="0"/>
                </a:lnTo>
                <a:lnTo>
                  <a:pt x="4215845" y="3826861"/>
                </a:lnTo>
                <a:lnTo>
                  <a:pt x="4194612" y="3812532"/>
                </a:lnTo>
                <a:cubicBezTo>
                  <a:pt x="3917579" y="3605486"/>
                  <a:pt x="3671263" y="3277637"/>
                  <a:pt x="3592992" y="2902228"/>
                </a:cubicBezTo>
                <a:cubicBezTo>
                  <a:pt x="3414088" y="2044150"/>
                  <a:pt x="3462932" y="1369516"/>
                  <a:pt x="2658714" y="934279"/>
                </a:cubicBezTo>
                <a:cubicBezTo>
                  <a:pt x="1854496" y="499042"/>
                  <a:pt x="970765" y="342098"/>
                  <a:pt x="126790" y="46008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  <a:alpha val="18000"/>
                </a:schemeClr>
              </a:gs>
              <a:gs pos="100000">
                <a:schemeClr val="accent6">
                  <a:lumMod val="20000"/>
                  <a:lumOff val="80000"/>
                  <a:alpha val="3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30" name="任意多边形: 形状 429"/>
          <p:cNvSpPr/>
          <p:nvPr/>
        </p:nvSpPr>
        <p:spPr>
          <a:xfrm rot="11160000">
            <a:off x="46990" y="-166370"/>
            <a:ext cx="3528060" cy="1082675"/>
          </a:xfrm>
          <a:custGeom>
            <a:avLst/>
            <a:gdLst>
              <a:gd name="connsiteX0" fmla="*/ 2222276 w 3686049"/>
              <a:gd name="connsiteY0" fmla="*/ 213 h 839548"/>
              <a:gd name="connsiteX1" fmla="*/ 3642209 w 3686049"/>
              <a:gd name="connsiteY1" fmla="*/ 582517 h 839548"/>
              <a:gd name="connsiteX2" fmla="*/ 3686049 w 3686049"/>
              <a:gd name="connsiteY2" fmla="*/ 624842 h 839548"/>
              <a:gd name="connsiteX3" fmla="*/ 24935 w 3686049"/>
              <a:gd name="connsiteY3" fmla="*/ 839548 h 839548"/>
              <a:gd name="connsiteX4" fmla="*/ 0 w 3686049"/>
              <a:gd name="connsiteY4" fmla="*/ 414362 h 839548"/>
              <a:gd name="connsiteX5" fmla="*/ 163573 w 3686049"/>
              <a:gd name="connsiteY5" fmla="*/ 483911 h 839548"/>
              <a:gd name="connsiteX6" fmla="*/ 743195 w 3686049"/>
              <a:gd name="connsiteY6" fmla="*/ 590489 h 839548"/>
              <a:gd name="connsiteX7" fmla="*/ 2222276 w 3686049"/>
              <a:gd name="connsiteY7" fmla="*/ 213 h 83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86049" h="839548">
                <a:moveTo>
                  <a:pt x="2222276" y="213"/>
                </a:moveTo>
                <a:cubicBezTo>
                  <a:pt x="2814955" y="-9682"/>
                  <a:pt x="3355687" y="327596"/>
                  <a:pt x="3642209" y="582517"/>
                </a:cubicBezTo>
                <a:lnTo>
                  <a:pt x="3686049" y="624842"/>
                </a:lnTo>
                <a:lnTo>
                  <a:pt x="24935" y="839548"/>
                </a:lnTo>
                <a:lnTo>
                  <a:pt x="0" y="414362"/>
                </a:lnTo>
                <a:lnTo>
                  <a:pt x="163573" y="483911"/>
                </a:lnTo>
                <a:cubicBezTo>
                  <a:pt x="337817" y="558526"/>
                  <a:pt x="508484" y="621020"/>
                  <a:pt x="743195" y="590489"/>
                </a:cubicBezTo>
                <a:cubicBezTo>
                  <a:pt x="1160458" y="536210"/>
                  <a:pt x="1544929" y="11521"/>
                  <a:pt x="2222276" y="213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  <a:alpha val="18000"/>
                </a:schemeClr>
              </a:gs>
              <a:gs pos="100000">
                <a:schemeClr val="accent6">
                  <a:lumMod val="20000"/>
                  <a:lumOff val="80000"/>
                  <a:alpha val="3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r"/>
            <a:endParaRPr lang="zh-CN" alt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任意多边形: 形状 429"/>
          <p:cNvSpPr/>
          <p:nvPr/>
        </p:nvSpPr>
        <p:spPr>
          <a:xfrm rot="11160000">
            <a:off x="46990" y="-166370"/>
            <a:ext cx="3528060" cy="1082675"/>
          </a:xfrm>
          <a:custGeom>
            <a:avLst/>
            <a:gdLst>
              <a:gd name="connsiteX0" fmla="*/ 2222276 w 3686049"/>
              <a:gd name="connsiteY0" fmla="*/ 213 h 839548"/>
              <a:gd name="connsiteX1" fmla="*/ 3642209 w 3686049"/>
              <a:gd name="connsiteY1" fmla="*/ 582517 h 839548"/>
              <a:gd name="connsiteX2" fmla="*/ 3686049 w 3686049"/>
              <a:gd name="connsiteY2" fmla="*/ 624842 h 839548"/>
              <a:gd name="connsiteX3" fmla="*/ 24935 w 3686049"/>
              <a:gd name="connsiteY3" fmla="*/ 839548 h 839548"/>
              <a:gd name="connsiteX4" fmla="*/ 0 w 3686049"/>
              <a:gd name="connsiteY4" fmla="*/ 414362 h 839548"/>
              <a:gd name="connsiteX5" fmla="*/ 163573 w 3686049"/>
              <a:gd name="connsiteY5" fmla="*/ 483911 h 839548"/>
              <a:gd name="connsiteX6" fmla="*/ 743195 w 3686049"/>
              <a:gd name="connsiteY6" fmla="*/ 590489 h 839548"/>
              <a:gd name="connsiteX7" fmla="*/ 2222276 w 3686049"/>
              <a:gd name="connsiteY7" fmla="*/ 213 h 83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86049" h="839548">
                <a:moveTo>
                  <a:pt x="2222276" y="213"/>
                </a:moveTo>
                <a:cubicBezTo>
                  <a:pt x="2814955" y="-9682"/>
                  <a:pt x="3355687" y="327596"/>
                  <a:pt x="3642209" y="582517"/>
                </a:cubicBezTo>
                <a:lnTo>
                  <a:pt x="3686049" y="624842"/>
                </a:lnTo>
                <a:lnTo>
                  <a:pt x="24935" y="839548"/>
                </a:lnTo>
                <a:lnTo>
                  <a:pt x="0" y="414362"/>
                </a:lnTo>
                <a:lnTo>
                  <a:pt x="163573" y="483911"/>
                </a:lnTo>
                <a:cubicBezTo>
                  <a:pt x="337817" y="558526"/>
                  <a:pt x="508484" y="621020"/>
                  <a:pt x="743195" y="590489"/>
                </a:cubicBezTo>
                <a:cubicBezTo>
                  <a:pt x="1160458" y="536210"/>
                  <a:pt x="1544929" y="11521"/>
                  <a:pt x="2222276" y="213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  <a:alpha val="18000"/>
                </a:schemeClr>
              </a:gs>
              <a:gs pos="100000">
                <a:schemeClr val="accent6">
                  <a:lumMod val="20000"/>
                  <a:lumOff val="80000"/>
                  <a:alpha val="3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zh-CN" altLang="en-US"/>
          </a:p>
        </p:txBody>
      </p:sp>
      <p:sp>
        <p:nvSpPr>
          <p:cNvPr id="196" name="椭圆 195"/>
          <p:cNvSpPr/>
          <p:nvPr/>
        </p:nvSpPr>
        <p:spPr>
          <a:xfrm flipV="1">
            <a:off x="839788" y="1123397"/>
            <a:ext cx="205366" cy="205366"/>
          </a:xfrm>
          <a:prstGeom prst="ellipse">
            <a:avLst/>
          </a:prstGeom>
          <a:solidFill>
            <a:schemeClr val="accent2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椭圆 196"/>
          <p:cNvSpPr/>
          <p:nvPr/>
        </p:nvSpPr>
        <p:spPr>
          <a:xfrm flipV="1">
            <a:off x="10404475" y="665480"/>
            <a:ext cx="205105" cy="151130"/>
          </a:xfrm>
          <a:prstGeom prst="ellipse">
            <a:avLst/>
          </a:prstGeom>
          <a:solidFill>
            <a:schemeClr val="accent5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4" name="直接连接符 203"/>
          <p:cNvCxnSpPr/>
          <p:nvPr/>
        </p:nvCxnSpPr>
        <p:spPr>
          <a:xfrm>
            <a:off x="843996" y="4006487"/>
            <a:ext cx="2347385" cy="0"/>
          </a:xfrm>
          <a:prstGeom prst="line">
            <a:avLst/>
          </a:prstGeom>
          <a:noFill/>
          <a:ln w="6350">
            <a:solidFill>
              <a:schemeClr val="bg1"/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8" name="直接连接符 207"/>
          <p:cNvCxnSpPr/>
          <p:nvPr/>
        </p:nvCxnSpPr>
        <p:spPr>
          <a:xfrm>
            <a:off x="6287636" y="4006487"/>
            <a:ext cx="2347385" cy="0"/>
          </a:xfrm>
          <a:prstGeom prst="line">
            <a:avLst/>
          </a:prstGeom>
          <a:noFill/>
          <a:ln w="6350">
            <a:solidFill>
              <a:schemeClr val="bg1"/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53" name="Image 53" descr="2022-05-03 (4)"/>
          <p:cNvPicPr>
            <a:picLocks noChangeAspect="1"/>
          </p:cNvPicPr>
          <p:nvPr>
            <p:ph sz="half" idx="1"/>
          </p:nvPr>
        </p:nvPicPr>
        <p:blipFill>
          <a:blip r:embed="rId1"/>
          <a:srcRect l="34037" t="24046" r="34025" b="17617"/>
          <a:stretch>
            <a:fillRect/>
          </a:stretch>
        </p:blipFill>
        <p:spPr>
          <a:xfrm>
            <a:off x="3191510" y="1691005"/>
            <a:ext cx="5443220" cy="4373880"/>
          </a:xfrm>
          <a:prstGeom prst="rect">
            <a:avLst/>
          </a:prstGeom>
        </p:spPr>
      </p:pic>
      <p:sp>
        <p:nvSpPr>
          <p:cNvPr id="3" name="Zone de texte 2"/>
          <p:cNvSpPr txBox="1"/>
          <p:nvPr/>
        </p:nvSpPr>
        <p:spPr>
          <a:xfrm>
            <a:off x="948055" y="984250"/>
            <a:ext cx="87566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altLang="en-US" sz="2000" b="1">
                <a:latin typeface="+mj-lt"/>
                <a:cs typeface="+mj-lt"/>
              </a:rPr>
              <a:t>Current, voltage and power output graphs for 1kw/m² irradiance.</a:t>
            </a:r>
            <a:endParaRPr lang="fr-FR" altLang="en-US" sz="2000" b="1">
              <a:latin typeface="+mj-lt"/>
              <a:cs typeface="+mj-lt"/>
            </a:endParaRPr>
          </a:p>
        </p:txBody>
      </p:sp>
      <p:graphicFrame>
        <p:nvGraphicFramePr>
          <p:cNvPr id="8" name="Table 7"/>
          <p:cNvGraphicFramePr/>
          <p:nvPr/>
        </p:nvGraphicFramePr>
        <p:xfrm>
          <a:off x="6096000" y="1543558"/>
          <a:ext cx="0" cy="4526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0"/>
                <a:gridCol w="0"/>
                <a:gridCol w="0"/>
                <a:gridCol w="0"/>
                <a:gridCol w="0"/>
              </a:tblGrid>
              <a:tr h="1228090">
                <a:tc>
                  <a:txBody>
                    <a:bodyPr/>
                    <a:p>
                      <a:pPr indent="0">
                        <a:buNone/>
                      </a:pPr>
                      <a:endParaRPr lang="en-US" altLang="en-US" sz="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Input power (W)</a:t>
                      </a:r>
                      <a:endParaRPr lang="en-US" altLang="en-US" sz="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Output power(W)</a:t>
                      </a:r>
                      <a:endParaRPr lang="en-US" altLang="en-US" sz="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Duty cycle </a:t>
                      </a:r>
                      <a:endParaRPr lang="en-US" altLang="en-US" sz="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Efficiency %</a:t>
                      </a:r>
                      <a:endParaRPr lang="en-US" altLang="en-US" sz="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48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1000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248,977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245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0,71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0,9840266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42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800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200,899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197,2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0,70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0,9815877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48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500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126,347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120,4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0,65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0,9529312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42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100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24,254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22,3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0,39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0,9194359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16" name="Zone de texte 15"/>
          <p:cNvSpPr txBox="1"/>
          <p:nvPr/>
        </p:nvSpPr>
        <p:spPr>
          <a:xfrm>
            <a:off x="843915" y="1322705"/>
            <a:ext cx="42157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fr-FR" altLang="en-US" b="1">
                <a:latin typeface="+mj-lt"/>
                <a:cs typeface="+mj-lt"/>
              </a:rPr>
              <a:t> </a:t>
            </a:r>
            <a:endParaRPr lang="fr-FR" altLang="en-US" b="1"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Espace réservé du contenu 4" descr="2022-06-04"/>
          <p:cNvPicPr>
            <a:picLocks noChangeAspect="1"/>
          </p:cNvPicPr>
          <p:nvPr>
            <p:ph sz="half" idx="1"/>
          </p:nvPr>
        </p:nvPicPr>
        <p:blipFill>
          <a:blip r:embed="rId1"/>
          <a:srcRect l="14228" t="42908" r="37225" b="10801"/>
          <a:stretch>
            <a:fillRect/>
          </a:stretch>
        </p:blipFill>
        <p:spPr>
          <a:xfrm>
            <a:off x="5176520" y="1689735"/>
            <a:ext cx="6759575" cy="4349115"/>
          </a:xfrm>
          <a:prstGeom prst="rect">
            <a:avLst/>
          </a:prstGeom>
        </p:spPr>
      </p:pic>
      <p:graphicFrame>
        <p:nvGraphicFramePr>
          <p:cNvPr id="6" name="Table 5"/>
          <p:cNvGraphicFramePr/>
          <p:nvPr/>
        </p:nvGraphicFramePr>
        <p:xfrm>
          <a:off x="6096000" y="1543558"/>
          <a:ext cx="0" cy="4526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0"/>
                <a:gridCol w="0"/>
                <a:gridCol w="0"/>
                <a:gridCol w="0"/>
                <a:gridCol w="0"/>
              </a:tblGrid>
              <a:tr h="1228090">
                <a:tc>
                  <a:txBody>
                    <a:bodyPr/>
                    <a:p>
                      <a:pPr indent="0">
                        <a:buNone/>
                      </a:pPr>
                      <a:endParaRPr lang="en-US" altLang="en-US" sz="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Input power (W)</a:t>
                      </a:r>
                      <a:endParaRPr lang="en-US" altLang="en-US" sz="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Output power(W)</a:t>
                      </a:r>
                      <a:endParaRPr lang="en-US" altLang="en-US" sz="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Duty cycle </a:t>
                      </a:r>
                      <a:endParaRPr lang="en-US" altLang="en-US" sz="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Efficiency %</a:t>
                      </a:r>
                      <a:endParaRPr lang="en-US" altLang="en-US" sz="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48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1000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248,977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245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0,71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0,9840266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42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800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200,899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197,2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0,70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0,9815877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48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500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126,347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120,4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0,65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0,9529312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42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100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24,254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22,3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0,39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0,9194359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0" name="Zone de texte 99"/>
          <p:cNvSpPr txBox="1"/>
          <p:nvPr/>
        </p:nvSpPr>
        <p:spPr>
          <a:xfrm>
            <a:off x="758190" y="1183640"/>
            <a:ext cx="4210685" cy="2030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>
                <a:solidFill>
                  <a:srgbClr val="000000"/>
                </a:solidFill>
                <a:latin typeface="+mj-lt"/>
                <a:ea typeface="SimSun" panose="02010600030101010101" pitchFamily="2" charset="-122"/>
                <a:cs typeface="+mj-lt"/>
              </a:rPr>
              <a:t>The average efficiency of the converter was about </a:t>
            </a:r>
            <a:r>
              <a:rPr lang="en-US" b="1">
                <a:solidFill>
                  <a:srgbClr val="000000"/>
                </a:solidFill>
                <a:latin typeface="+mj-lt"/>
                <a:ea typeface="SimSun" panose="02010600030101010101" pitchFamily="2" charset="-122"/>
                <a:cs typeface="+mj-lt"/>
              </a:rPr>
              <a:t>94.49%</a:t>
            </a:r>
            <a:r>
              <a:rPr lang="en-US" b="0">
                <a:solidFill>
                  <a:srgbClr val="000000"/>
                </a:solidFill>
                <a:latin typeface="+mj-lt"/>
                <a:ea typeface="SimSun" panose="02010600030101010101" pitchFamily="2" charset="-122"/>
                <a:cs typeface="+mj-lt"/>
              </a:rPr>
              <a:t> which means the MPPT based fuzzy controller obtains the maximum power that can be extracted from the PV module at the specification of the proposed system. </a:t>
            </a:r>
            <a:endParaRPr lang="fr-FR" altLang="en-US">
              <a:latin typeface="+mj-lt"/>
              <a:cs typeface="+mj-lt"/>
            </a:endParaRPr>
          </a:p>
        </p:txBody>
      </p:sp>
      <p:pic>
        <p:nvPicPr>
          <p:cNvPr id="9" name="Espace réservé pour une image 8" descr="2022-06-04 (1)"/>
          <p:cNvPicPr>
            <a:picLocks noChangeAspect="1"/>
          </p:cNvPicPr>
          <p:nvPr>
            <p:ph type="pic" idx="13"/>
          </p:nvPr>
        </p:nvPicPr>
        <p:blipFill>
          <a:blip r:embed="rId2"/>
          <a:srcRect l="30163" t="32289" r="44901" b="46957"/>
          <a:stretch>
            <a:fillRect/>
          </a:stretch>
        </p:blipFill>
        <p:spPr>
          <a:xfrm>
            <a:off x="482600" y="3264535"/>
            <a:ext cx="4601210" cy="2783840"/>
          </a:xfrm>
          <a:prstGeom prst="rect">
            <a:avLst/>
          </a:prstGeom>
        </p:spPr>
      </p:pic>
      <p:sp>
        <p:nvSpPr>
          <p:cNvPr id="8" name="Zone de texte 7"/>
          <p:cNvSpPr txBox="1"/>
          <p:nvPr/>
        </p:nvSpPr>
        <p:spPr>
          <a:xfrm>
            <a:off x="2853055" y="457200"/>
            <a:ext cx="7647940" cy="675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en-US" sz="38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lt"/>
              </a:rPr>
              <a:t>MATLAB Simulation &amp; results:</a:t>
            </a:r>
            <a:endParaRPr lang="fr-FR" altLang="en-US" sz="3800" b="1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+mj-lt"/>
            </a:endParaRPr>
          </a:p>
        </p:txBody>
      </p:sp>
      <p:sp>
        <p:nvSpPr>
          <p:cNvPr id="430" name="任意多边形: 形状 429"/>
          <p:cNvSpPr/>
          <p:nvPr/>
        </p:nvSpPr>
        <p:spPr>
          <a:xfrm rot="11160000">
            <a:off x="46990" y="-166370"/>
            <a:ext cx="3528060" cy="1082675"/>
          </a:xfrm>
          <a:custGeom>
            <a:avLst/>
            <a:gdLst>
              <a:gd name="connsiteX0" fmla="*/ 2222276 w 3686049"/>
              <a:gd name="connsiteY0" fmla="*/ 213 h 839548"/>
              <a:gd name="connsiteX1" fmla="*/ 3642209 w 3686049"/>
              <a:gd name="connsiteY1" fmla="*/ 582517 h 839548"/>
              <a:gd name="connsiteX2" fmla="*/ 3686049 w 3686049"/>
              <a:gd name="connsiteY2" fmla="*/ 624842 h 839548"/>
              <a:gd name="connsiteX3" fmla="*/ 24935 w 3686049"/>
              <a:gd name="connsiteY3" fmla="*/ 839548 h 839548"/>
              <a:gd name="connsiteX4" fmla="*/ 0 w 3686049"/>
              <a:gd name="connsiteY4" fmla="*/ 414362 h 839548"/>
              <a:gd name="connsiteX5" fmla="*/ 163573 w 3686049"/>
              <a:gd name="connsiteY5" fmla="*/ 483911 h 839548"/>
              <a:gd name="connsiteX6" fmla="*/ 743195 w 3686049"/>
              <a:gd name="connsiteY6" fmla="*/ 590489 h 839548"/>
              <a:gd name="connsiteX7" fmla="*/ 2222276 w 3686049"/>
              <a:gd name="connsiteY7" fmla="*/ 213 h 83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86049" h="839548">
                <a:moveTo>
                  <a:pt x="2222276" y="213"/>
                </a:moveTo>
                <a:cubicBezTo>
                  <a:pt x="2814955" y="-9682"/>
                  <a:pt x="3355687" y="327596"/>
                  <a:pt x="3642209" y="582517"/>
                </a:cubicBezTo>
                <a:lnTo>
                  <a:pt x="3686049" y="624842"/>
                </a:lnTo>
                <a:lnTo>
                  <a:pt x="24935" y="839548"/>
                </a:lnTo>
                <a:lnTo>
                  <a:pt x="0" y="414362"/>
                </a:lnTo>
                <a:lnTo>
                  <a:pt x="163573" y="483911"/>
                </a:lnTo>
                <a:cubicBezTo>
                  <a:pt x="337817" y="558526"/>
                  <a:pt x="508484" y="621020"/>
                  <a:pt x="743195" y="590489"/>
                </a:cubicBezTo>
                <a:cubicBezTo>
                  <a:pt x="1160458" y="536210"/>
                  <a:pt x="1544929" y="11521"/>
                  <a:pt x="2222276" y="213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  <a:alpha val="18000"/>
                </a:schemeClr>
              </a:gs>
              <a:gs pos="100000">
                <a:schemeClr val="accent6">
                  <a:lumMod val="20000"/>
                  <a:lumOff val="80000"/>
                  <a:alpha val="3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zh-CN" alt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Zone de texte 10"/>
          <p:cNvSpPr txBox="1"/>
          <p:nvPr/>
        </p:nvSpPr>
        <p:spPr>
          <a:xfrm>
            <a:off x="2689225" y="608330"/>
            <a:ext cx="6457950" cy="6756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fr-FR" altLang="en-US" sz="38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lt"/>
              </a:rPr>
              <a:t>Hardware Implementation:</a:t>
            </a:r>
            <a:endParaRPr lang="fr-FR" altLang="en-US" sz="3800" b="1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+mj-lt"/>
            </a:endParaRPr>
          </a:p>
        </p:txBody>
      </p:sp>
      <p:pic>
        <p:nvPicPr>
          <p:cNvPr id="20" name="Image 57" descr="images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895475" y="2000885"/>
            <a:ext cx="1853565" cy="1853565"/>
          </a:xfrm>
          <a:prstGeom prst="rect">
            <a:avLst/>
          </a:prstGeom>
        </p:spPr>
      </p:pic>
      <p:sp>
        <p:nvSpPr>
          <p:cNvPr id="100" name="Zone de texte 99"/>
          <p:cNvSpPr txBox="1"/>
          <p:nvPr/>
        </p:nvSpPr>
        <p:spPr>
          <a:xfrm>
            <a:off x="2270125" y="1724660"/>
            <a:ext cx="1582420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ctr"/>
            <a:r>
              <a:rPr lang="en-US" b="0">
                <a:latin typeface="Times New Roman" panose="02020603050405020304" charset="0"/>
                <a:ea typeface="SimSun" panose="02010600030101010101" pitchFamily="2" charset="-122"/>
              </a:rPr>
              <a:t>PV Panel </a:t>
            </a:r>
            <a:endParaRPr lang="fr-FR" altLang="en-US"/>
          </a:p>
        </p:txBody>
      </p:sp>
      <p:pic>
        <p:nvPicPr>
          <p:cNvPr id="36" name="Image 4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991735" y="2233930"/>
            <a:ext cx="2208530" cy="167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Image 59" descr="téléchargement (5)"/>
          <p:cNvPicPr>
            <a:picLocks noChangeAspect="1"/>
          </p:cNvPicPr>
          <p:nvPr/>
        </p:nvPicPr>
        <p:blipFill>
          <a:blip r:embed="rId3"/>
          <a:srcRect l="6810" b="11567"/>
          <a:stretch>
            <a:fillRect/>
          </a:stretch>
        </p:blipFill>
        <p:spPr>
          <a:xfrm>
            <a:off x="8433435" y="2233930"/>
            <a:ext cx="1935480" cy="1459230"/>
          </a:xfrm>
          <a:prstGeom prst="rect">
            <a:avLst/>
          </a:prstGeom>
        </p:spPr>
      </p:pic>
      <p:pic>
        <p:nvPicPr>
          <p:cNvPr id="61" name="Imag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455" y="4043363"/>
            <a:ext cx="2625090" cy="1765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Image 95" descr="téléchargement (1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4458" y="4307840"/>
            <a:ext cx="1823085" cy="1013460"/>
          </a:xfrm>
          <a:prstGeom prst="rect">
            <a:avLst/>
          </a:prstGeom>
        </p:spPr>
      </p:pic>
      <p:pic>
        <p:nvPicPr>
          <p:cNvPr id="94" name="Image 94" descr="téléchargement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7210" y="4225925"/>
            <a:ext cx="1647190" cy="1003300"/>
          </a:xfrm>
          <a:prstGeom prst="rect">
            <a:avLst/>
          </a:prstGeom>
        </p:spPr>
      </p:pic>
      <p:sp>
        <p:nvSpPr>
          <p:cNvPr id="24" name="Zone de texte 23"/>
          <p:cNvSpPr txBox="1"/>
          <p:nvPr/>
        </p:nvSpPr>
        <p:spPr>
          <a:xfrm>
            <a:off x="4802505" y="1586230"/>
            <a:ext cx="248920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10185" algn="ctr"/>
            <a:r>
              <a:rPr lang="en-US" b="0">
                <a:latin typeface="Times New Roman" panose="02020603050405020304" charset="0"/>
                <a:ea typeface="SimSun" panose="02010600030101010101" pitchFamily="2" charset="-122"/>
              </a:rPr>
              <a:t>15A ECO-WORTHY</a:t>
            </a:r>
            <a:r>
              <a:rPr lang="fr-FR" altLang="en-US" b="0">
                <a:latin typeface="Times New Roman" panose="02020603050405020304" charset="0"/>
                <a:ea typeface="SimSun" panose="02010600030101010101" pitchFamily="2" charset="-122"/>
              </a:rPr>
              <a:t>      </a:t>
            </a:r>
            <a:r>
              <a:rPr lang="en-US" b="0">
                <a:latin typeface="Times New Roman" panose="02020603050405020304" charset="0"/>
                <a:ea typeface="SimSun" panose="02010600030101010101" pitchFamily="2" charset="-122"/>
              </a:rPr>
              <a:t>solar charge regulator</a:t>
            </a:r>
            <a:endParaRPr lang="fr-FR" altLang="en-US"/>
          </a:p>
        </p:txBody>
      </p:sp>
      <p:sp>
        <p:nvSpPr>
          <p:cNvPr id="25" name="Zone de texte 24"/>
          <p:cNvSpPr txBox="1"/>
          <p:nvPr/>
        </p:nvSpPr>
        <p:spPr>
          <a:xfrm>
            <a:off x="8157210" y="1586230"/>
            <a:ext cx="26377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en-US">
                <a:latin typeface="Times New Roman" panose="02020603050405020304" charset="0"/>
                <a:cs typeface="Times New Roman" panose="02020603050405020304" charset="0"/>
              </a:rPr>
              <a:t>Inside components of the MPPT charge controller</a:t>
            </a:r>
            <a:endParaRPr lang="fr-FR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6" name="Zone de texte 25"/>
          <p:cNvSpPr txBox="1"/>
          <p:nvPr/>
        </p:nvSpPr>
        <p:spPr>
          <a:xfrm>
            <a:off x="963295" y="5809615"/>
            <a:ext cx="3054350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ctr"/>
            <a:r>
              <a:rPr lang="en-US" b="0">
                <a:latin typeface="Times New Roman" panose="02020603050405020304" charset="0"/>
                <a:ea typeface="SimSun" panose="02010600030101010101" pitchFamily="2" charset="-122"/>
              </a:rPr>
              <a:t>Arduino Uno board pins.</a:t>
            </a:r>
            <a:endParaRPr lang="fr-FR" altLang="en-US"/>
          </a:p>
        </p:txBody>
      </p:sp>
      <p:sp>
        <p:nvSpPr>
          <p:cNvPr id="27" name="Zone de texte 26"/>
          <p:cNvSpPr txBox="1"/>
          <p:nvPr/>
        </p:nvSpPr>
        <p:spPr>
          <a:xfrm>
            <a:off x="5225415" y="5321300"/>
            <a:ext cx="1741805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b="0">
                <a:latin typeface="Times New Roman" panose="02020603050405020304" charset="0"/>
                <a:ea typeface="SimSun" panose="02010600030101010101" pitchFamily="2" charset="-122"/>
              </a:rPr>
              <a:t>Voltage sensor</a:t>
            </a:r>
            <a:endParaRPr lang="fr-FR" altLang="en-US"/>
          </a:p>
        </p:txBody>
      </p:sp>
      <p:sp>
        <p:nvSpPr>
          <p:cNvPr id="28" name="Zone de texte 27"/>
          <p:cNvSpPr txBox="1"/>
          <p:nvPr/>
        </p:nvSpPr>
        <p:spPr>
          <a:xfrm>
            <a:off x="8340090" y="5441315"/>
            <a:ext cx="1628775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b="0">
                <a:latin typeface="Times New Roman" panose="02020603050405020304" charset="0"/>
                <a:ea typeface="SimSun" panose="02010600030101010101" pitchFamily="2" charset="-122"/>
              </a:rPr>
              <a:t>Current sensor</a:t>
            </a:r>
            <a:endParaRPr lang="fr-FR" altLang="en-US"/>
          </a:p>
        </p:txBody>
      </p:sp>
      <p:sp>
        <p:nvSpPr>
          <p:cNvPr id="200" name="任意多边形: 形状 199"/>
          <p:cNvSpPr/>
          <p:nvPr/>
        </p:nvSpPr>
        <p:spPr>
          <a:xfrm>
            <a:off x="7976155" y="1"/>
            <a:ext cx="4215845" cy="3826861"/>
          </a:xfrm>
          <a:custGeom>
            <a:avLst/>
            <a:gdLst>
              <a:gd name="connsiteX0" fmla="*/ 0 w 4215845"/>
              <a:gd name="connsiteY0" fmla="*/ 0 h 3826861"/>
              <a:gd name="connsiteX1" fmla="*/ 4215845 w 4215845"/>
              <a:gd name="connsiteY1" fmla="*/ 0 h 3826861"/>
              <a:gd name="connsiteX2" fmla="*/ 4215845 w 4215845"/>
              <a:gd name="connsiteY2" fmla="*/ 3826861 h 3826861"/>
              <a:gd name="connsiteX3" fmla="*/ 4194612 w 4215845"/>
              <a:gd name="connsiteY3" fmla="*/ 3812532 h 3826861"/>
              <a:gd name="connsiteX4" fmla="*/ 3592992 w 4215845"/>
              <a:gd name="connsiteY4" fmla="*/ 2902228 h 3826861"/>
              <a:gd name="connsiteX5" fmla="*/ 3096035 w 4215845"/>
              <a:gd name="connsiteY5" fmla="*/ 1093305 h 3826861"/>
              <a:gd name="connsiteX6" fmla="*/ 126790 w 4215845"/>
              <a:gd name="connsiteY6" fmla="*/ 46008 h 3826861"/>
              <a:gd name="connsiteX0-1" fmla="*/ 0 w 4215845"/>
              <a:gd name="connsiteY0-2" fmla="*/ 0 h 3826861"/>
              <a:gd name="connsiteX1-3" fmla="*/ 4215845 w 4215845"/>
              <a:gd name="connsiteY1-4" fmla="*/ 0 h 3826861"/>
              <a:gd name="connsiteX2-5" fmla="*/ 4215845 w 4215845"/>
              <a:gd name="connsiteY2-6" fmla="*/ 3826861 h 3826861"/>
              <a:gd name="connsiteX3-7" fmla="*/ 4194612 w 4215845"/>
              <a:gd name="connsiteY3-8" fmla="*/ 3812532 h 3826861"/>
              <a:gd name="connsiteX4-9" fmla="*/ 3592992 w 4215845"/>
              <a:gd name="connsiteY4-10" fmla="*/ 2902228 h 3826861"/>
              <a:gd name="connsiteX5-11" fmla="*/ 2658714 w 4215845"/>
              <a:gd name="connsiteY5-12" fmla="*/ 934279 h 3826861"/>
              <a:gd name="connsiteX6-13" fmla="*/ 126790 w 4215845"/>
              <a:gd name="connsiteY6-14" fmla="*/ 46008 h 3826861"/>
              <a:gd name="connsiteX7" fmla="*/ 0 w 4215845"/>
              <a:gd name="connsiteY7" fmla="*/ 0 h 3826861"/>
              <a:gd name="connsiteX0-15" fmla="*/ 0 w 4215845"/>
              <a:gd name="connsiteY0-16" fmla="*/ 0 h 3826861"/>
              <a:gd name="connsiteX1-17" fmla="*/ 4215845 w 4215845"/>
              <a:gd name="connsiteY1-18" fmla="*/ 0 h 3826861"/>
              <a:gd name="connsiteX2-19" fmla="*/ 4215845 w 4215845"/>
              <a:gd name="connsiteY2-20" fmla="*/ 3826861 h 3826861"/>
              <a:gd name="connsiteX3-21" fmla="*/ 4194612 w 4215845"/>
              <a:gd name="connsiteY3-22" fmla="*/ 3812532 h 3826861"/>
              <a:gd name="connsiteX4-23" fmla="*/ 3592992 w 4215845"/>
              <a:gd name="connsiteY4-24" fmla="*/ 2902228 h 3826861"/>
              <a:gd name="connsiteX5-25" fmla="*/ 2658714 w 4215845"/>
              <a:gd name="connsiteY5-26" fmla="*/ 934279 h 3826861"/>
              <a:gd name="connsiteX6-27" fmla="*/ 126790 w 4215845"/>
              <a:gd name="connsiteY6-28" fmla="*/ 46008 h 3826861"/>
              <a:gd name="connsiteX7-29" fmla="*/ 0 w 4215845"/>
              <a:gd name="connsiteY7-30" fmla="*/ 0 h 3826861"/>
              <a:gd name="connsiteX0-31" fmla="*/ 0 w 4215845"/>
              <a:gd name="connsiteY0-32" fmla="*/ 0 h 3826861"/>
              <a:gd name="connsiteX1-33" fmla="*/ 4215845 w 4215845"/>
              <a:gd name="connsiteY1-34" fmla="*/ 0 h 3826861"/>
              <a:gd name="connsiteX2-35" fmla="*/ 4215845 w 4215845"/>
              <a:gd name="connsiteY2-36" fmla="*/ 3826861 h 3826861"/>
              <a:gd name="connsiteX3-37" fmla="*/ 4194612 w 4215845"/>
              <a:gd name="connsiteY3-38" fmla="*/ 3812532 h 3826861"/>
              <a:gd name="connsiteX4-39" fmla="*/ 3592992 w 4215845"/>
              <a:gd name="connsiteY4-40" fmla="*/ 2902228 h 3826861"/>
              <a:gd name="connsiteX5-41" fmla="*/ 2658714 w 4215845"/>
              <a:gd name="connsiteY5-42" fmla="*/ 934279 h 3826861"/>
              <a:gd name="connsiteX6-43" fmla="*/ 126790 w 4215845"/>
              <a:gd name="connsiteY6-44" fmla="*/ 46008 h 3826861"/>
              <a:gd name="connsiteX7-45" fmla="*/ 0 w 4215845"/>
              <a:gd name="connsiteY7-46" fmla="*/ 0 h 3826861"/>
              <a:gd name="connsiteX0-47" fmla="*/ 0 w 4215845"/>
              <a:gd name="connsiteY0-48" fmla="*/ 0 h 3826861"/>
              <a:gd name="connsiteX1-49" fmla="*/ 4215845 w 4215845"/>
              <a:gd name="connsiteY1-50" fmla="*/ 0 h 3826861"/>
              <a:gd name="connsiteX2-51" fmla="*/ 4215845 w 4215845"/>
              <a:gd name="connsiteY2-52" fmla="*/ 3826861 h 3826861"/>
              <a:gd name="connsiteX3-53" fmla="*/ 4194612 w 4215845"/>
              <a:gd name="connsiteY3-54" fmla="*/ 3812532 h 3826861"/>
              <a:gd name="connsiteX4-55" fmla="*/ 3592992 w 4215845"/>
              <a:gd name="connsiteY4-56" fmla="*/ 2902228 h 3826861"/>
              <a:gd name="connsiteX5-57" fmla="*/ 2658714 w 4215845"/>
              <a:gd name="connsiteY5-58" fmla="*/ 934279 h 3826861"/>
              <a:gd name="connsiteX6-59" fmla="*/ 126790 w 4215845"/>
              <a:gd name="connsiteY6-60" fmla="*/ 46008 h 3826861"/>
              <a:gd name="connsiteX7-61" fmla="*/ 0 w 4215845"/>
              <a:gd name="connsiteY7-62" fmla="*/ 0 h 382686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29" y="connsiteY7-30"/>
              </a:cxn>
            </a:cxnLst>
            <a:rect l="l" t="t" r="r" b="b"/>
            <a:pathLst>
              <a:path w="4215845" h="3826861">
                <a:moveTo>
                  <a:pt x="0" y="0"/>
                </a:moveTo>
                <a:lnTo>
                  <a:pt x="4215845" y="0"/>
                </a:lnTo>
                <a:lnTo>
                  <a:pt x="4215845" y="3826861"/>
                </a:lnTo>
                <a:lnTo>
                  <a:pt x="4194612" y="3812532"/>
                </a:lnTo>
                <a:cubicBezTo>
                  <a:pt x="3917579" y="3605486"/>
                  <a:pt x="3671263" y="3277637"/>
                  <a:pt x="3592992" y="2902228"/>
                </a:cubicBezTo>
                <a:cubicBezTo>
                  <a:pt x="3414088" y="2044150"/>
                  <a:pt x="3462932" y="1369516"/>
                  <a:pt x="2658714" y="934279"/>
                </a:cubicBezTo>
                <a:cubicBezTo>
                  <a:pt x="1854496" y="499042"/>
                  <a:pt x="970765" y="342098"/>
                  <a:pt x="126790" y="46008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  <a:alpha val="18000"/>
                </a:schemeClr>
              </a:gs>
              <a:gs pos="100000">
                <a:schemeClr val="accent6">
                  <a:lumMod val="20000"/>
                  <a:lumOff val="80000"/>
                  <a:alpha val="3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8" name="Image 58" descr="TDC_M20_36_MPPT_Arduino_LCD_driver"/>
          <p:cNvPicPr>
            <a:picLocks noChangeAspect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1426210" y="1529080"/>
            <a:ext cx="9338945" cy="4824095"/>
          </a:xfrm>
          <a:prstGeom prst="rect">
            <a:avLst/>
          </a:prstGeom>
        </p:spPr>
      </p:pic>
      <p:sp>
        <p:nvSpPr>
          <p:cNvPr id="100" name="Zone de texte 99"/>
          <p:cNvSpPr txBox="1"/>
          <p:nvPr/>
        </p:nvSpPr>
        <p:spPr>
          <a:xfrm>
            <a:off x="419735" y="391795"/>
            <a:ext cx="11352530" cy="11372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ctr"/>
            <a:r>
              <a:rPr lang="en-US" sz="3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SimSun" panose="02010600030101010101" pitchFamily="2" charset="-122"/>
                <a:cs typeface="+mj-lt"/>
              </a:rPr>
              <a:t>MPPT Under Arduino Uno with LCD and Driver</a:t>
            </a:r>
            <a:r>
              <a:rPr lang="fr-FR" altLang="en-US" sz="3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SimSun" panose="02010600030101010101" pitchFamily="2" charset="-122"/>
                <a:cs typeface="+mj-lt"/>
              </a:rPr>
              <a:t> using Proteus:</a:t>
            </a:r>
            <a:endParaRPr lang="fr-FR" altLang="en-US" sz="3400" b="1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SimSun" panose="02010600030101010101" pitchFamily="2" charset="-122"/>
              <a:cs typeface="+mj-lt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" name="Image 10" descr="2022-06-04 (7)"/>
          <p:cNvPicPr>
            <a:picLocks noChangeAspect="1"/>
          </p:cNvPicPr>
          <p:nvPr/>
        </p:nvPicPr>
        <p:blipFill>
          <a:blip r:embed="rId1"/>
          <a:srcRect l="36068" t="41602" r="33708" b="17611"/>
          <a:stretch>
            <a:fillRect/>
          </a:stretch>
        </p:blipFill>
        <p:spPr>
          <a:xfrm>
            <a:off x="9969500" y="98425"/>
            <a:ext cx="2096770" cy="1591310"/>
          </a:xfrm>
          <a:prstGeom prst="rect">
            <a:avLst/>
          </a:prstGeom>
        </p:spPr>
      </p:pic>
      <p:pic>
        <p:nvPicPr>
          <p:cNvPr id="5" name="Espace réservé du contenu 4" descr="images (2)"/>
          <p:cNvPicPr>
            <a:picLocks noChangeAspect="1"/>
          </p:cNvPicPr>
          <p:nvPr>
            <p:ph sz="half" idx="1"/>
          </p:nvPr>
        </p:nvPicPr>
        <p:blipFill>
          <a:blip r:embed="rId2">
            <a:alphaModFix amt="69000"/>
          </a:blip>
          <a:stretch>
            <a:fillRect/>
          </a:stretch>
        </p:blipFill>
        <p:spPr>
          <a:xfrm>
            <a:off x="10756900" y="2980055"/>
            <a:ext cx="1435100" cy="1416050"/>
          </a:xfrm>
          <a:prstGeom prst="rect">
            <a:avLst/>
          </a:prstGeom>
        </p:spPr>
      </p:pic>
      <p:sp>
        <p:nvSpPr>
          <p:cNvPr id="100" name="Zone de texte 99"/>
          <p:cNvSpPr txBox="1"/>
          <p:nvPr/>
        </p:nvSpPr>
        <p:spPr>
          <a:xfrm>
            <a:off x="245110" y="398145"/>
            <a:ext cx="10086340" cy="6140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fr-FR" altLang="en-US" sz="3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SimSun" panose="02010600030101010101" pitchFamily="2" charset="-122"/>
                <a:cs typeface="+mj-lt"/>
              </a:rPr>
              <a:t>Conventional </a:t>
            </a:r>
            <a:r>
              <a:rPr lang="en-US" sz="3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SimSun" panose="02010600030101010101" pitchFamily="2" charset="-122"/>
                <a:cs typeface="+mj-lt"/>
              </a:rPr>
              <a:t>MPPT VS Fuzzy controlled MPPT:</a:t>
            </a:r>
            <a:endParaRPr lang="en-US" altLang="en-US" sz="3400" b="1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SimSun" panose="02010600030101010101" pitchFamily="2" charset="-122"/>
              <a:cs typeface="+mj-lt"/>
            </a:endParaRPr>
          </a:p>
        </p:txBody>
      </p:sp>
      <p:sp>
        <p:nvSpPr>
          <p:cNvPr id="3" name="Zone de texte 2"/>
          <p:cNvSpPr txBox="1"/>
          <p:nvPr/>
        </p:nvSpPr>
        <p:spPr>
          <a:xfrm>
            <a:off x="687705" y="1333500"/>
            <a:ext cx="1096264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Font typeface="Wingdings" panose="05000000000000000000" charset="0"/>
              <a:buChar char="Ø"/>
            </a:pPr>
            <a:r>
              <a:rPr lang="fr-FR" altLang="en-US" sz="2000">
                <a:latin typeface="+mj-lt"/>
                <a:cs typeface="+mj-lt"/>
              </a:rPr>
              <a:t>We conclude that the MPPT based fuzzy controller extracts the power that feeds about </a:t>
            </a:r>
            <a:r>
              <a:rPr lang="fr-FR" altLang="en-US" sz="2000" b="1">
                <a:latin typeface="+mj-lt"/>
                <a:cs typeface="+mj-lt"/>
              </a:rPr>
              <a:t>248.977 W/h</a:t>
            </a:r>
            <a:r>
              <a:rPr lang="fr-FR" altLang="en-US" sz="2000">
                <a:latin typeface="+mj-lt"/>
                <a:cs typeface="+mj-lt"/>
              </a:rPr>
              <a:t> whilst the original MPPT produces about </a:t>
            </a:r>
            <a:r>
              <a:rPr lang="fr-FR" altLang="en-US" sz="2000" b="1">
                <a:latin typeface="+mj-lt"/>
                <a:cs typeface="+mj-lt"/>
              </a:rPr>
              <a:t>245 W/h</a:t>
            </a:r>
            <a:r>
              <a:rPr lang="fr-FR" altLang="en-US" sz="2000">
                <a:latin typeface="+mj-lt"/>
                <a:cs typeface="+mj-lt"/>
              </a:rPr>
              <a:t>. This means the fuzzy controller added about </a:t>
            </a:r>
            <a:r>
              <a:rPr lang="fr-FR" altLang="en-US" sz="2000" b="1">
                <a:latin typeface="+mj-lt"/>
                <a:cs typeface="+mj-lt"/>
              </a:rPr>
              <a:t>10%</a:t>
            </a:r>
            <a:r>
              <a:rPr lang="fr-FR" altLang="en-US" sz="2000">
                <a:latin typeface="+mj-lt"/>
                <a:cs typeface="+mj-lt"/>
              </a:rPr>
              <a:t> more produced power than original MPPT in same conditions to feed the loads. </a:t>
            </a:r>
            <a:endParaRPr lang="fr-FR" altLang="en-US" sz="2000">
              <a:latin typeface="+mj-lt"/>
              <a:cs typeface="+mj-lt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fr-FR" altLang="en-US" sz="2000">
                <a:latin typeface="+mj-lt"/>
                <a:cs typeface="+mj-lt"/>
              </a:rPr>
              <a:t>Additionally, more battery power means charging battery faster and this means MPPT based on fuzzy controller can charge battery </a:t>
            </a:r>
            <a:r>
              <a:rPr lang="fr-FR" altLang="en-US" sz="2000" b="1">
                <a:latin typeface="+mj-lt"/>
                <a:cs typeface="+mj-lt"/>
              </a:rPr>
              <a:t>10%</a:t>
            </a:r>
            <a:r>
              <a:rPr lang="fr-FR" altLang="en-US" sz="2000">
                <a:latin typeface="+mj-lt"/>
                <a:cs typeface="+mj-lt"/>
              </a:rPr>
              <a:t> faster than original MPPT controller. Hence, this leads to less power consumption and thus it saves money and energy.</a:t>
            </a:r>
            <a:endParaRPr lang="fr-FR" altLang="en-US" sz="2000">
              <a:latin typeface="+mj-lt"/>
              <a:cs typeface="+mj-lt"/>
            </a:endParaRPr>
          </a:p>
        </p:txBody>
      </p:sp>
      <p:pic>
        <p:nvPicPr>
          <p:cNvPr id="9" name="Espace réservé du contenu 8" descr="2022-06-04 (6)"/>
          <p:cNvPicPr>
            <a:picLocks noChangeAspect="1"/>
          </p:cNvPicPr>
          <p:nvPr>
            <p:ph sz="half" idx="2"/>
          </p:nvPr>
        </p:nvPicPr>
        <p:blipFill>
          <a:blip r:embed="rId3"/>
          <a:srcRect l="13297" t="40610" r="39375" b="33025"/>
          <a:stretch>
            <a:fillRect/>
          </a:stretch>
        </p:blipFill>
        <p:spPr>
          <a:xfrm>
            <a:off x="1265555" y="4061460"/>
            <a:ext cx="9660255" cy="2336800"/>
          </a:xfrm>
          <a:prstGeom prst="rect">
            <a:avLst/>
          </a:prstGeom>
        </p:spPr>
      </p:pic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文本框 163"/>
          <p:cNvSpPr txBox="1"/>
          <p:nvPr/>
        </p:nvSpPr>
        <p:spPr>
          <a:xfrm>
            <a:off x="3284220" y="452120"/>
            <a:ext cx="56241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Conclusion:</a:t>
            </a:r>
            <a:endParaRPr lang="fr-F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99" name="椭圆 198"/>
          <p:cNvSpPr/>
          <p:nvPr/>
        </p:nvSpPr>
        <p:spPr>
          <a:xfrm>
            <a:off x="448310" y="5972175"/>
            <a:ext cx="747395" cy="67818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5" name="椭圆 204"/>
          <p:cNvSpPr/>
          <p:nvPr/>
        </p:nvSpPr>
        <p:spPr>
          <a:xfrm>
            <a:off x="10359390" y="269875"/>
            <a:ext cx="1195705" cy="100647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Zone de texte 2"/>
          <p:cNvSpPr txBox="1"/>
          <p:nvPr/>
        </p:nvSpPr>
        <p:spPr>
          <a:xfrm>
            <a:off x="198755" y="1155700"/>
            <a:ext cx="11795125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altLang="en-US" sz="2000">
                <a:latin typeface="+mj-lt"/>
                <a:cs typeface="+mj-lt"/>
              </a:rPr>
              <a:t>The proposed approach was to use a fuzzy logic-based algorithm for tracking optimal power.</a:t>
            </a:r>
            <a:endParaRPr lang="fr-FR" altLang="en-US" sz="2000">
              <a:latin typeface="+mj-lt"/>
              <a:cs typeface="+mj-lt"/>
            </a:endParaRPr>
          </a:p>
          <a:p>
            <a:pPr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fr-FR" altLang="en-US" sz="2000">
              <a:latin typeface="+mj-lt"/>
              <a:cs typeface="+mj-lt"/>
            </a:endParaRPr>
          </a:p>
          <a:p>
            <a:pPr marL="342900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altLang="en-US" sz="2000">
                <a:latin typeface="+mj-lt"/>
                <a:cs typeface="+mj-lt"/>
              </a:rPr>
              <a:t>Compared to other MPPT, the fuzzy controller offers improved performance with regard to MPP oscillations and sensitivity to parameter changes.</a:t>
            </a:r>
            <a:endParaRPr lang="fr-FR" altLang="en-US" sz="2000">
              <a:latin typeface="+mj-lt"/>
              <a:cs typeface="+mj-lt"/>
            </a:endParaRPr>
          </a:p>
          <a:p>
            <a:pPr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fr-FR" altLang="en-US" sz="2000">
              <a:latin typeface="+mj-lt"/>
              <a:cs typeface="+mj-lt"/>
            </a:endParaRPr>
          </a:p>
          <a:p>
            <a:pPr marL="342900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altLang="en-US" sz="2000">
                <a:latin typeface="+mj-lt"/>
                <a:cs typeface="+mj-lt"/>
              </a:rPr>
              <a:t>A considerable amount of additional energy can be extracted from a PV module by applying a fuzzy logic-based MPPT compared to conventional MPPT.</a:t>
            </a:r>
            <a:endParaRPr lang="fr-FR" altLang="en-US" sz="2000">
              <a:latin typeface="+mj-lt"/>
              <a:cs typeface="+mj-lt"/>
            </a:endParaRPr>
          </a:p>
          <a:p>
            <a:pPr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fr-FR" altLang="en-US" sz="2000">
              <a:latin typeface="+mj-lt"/>
              <a:cs typeface="+mj-lt"/>
            </a:endParaRPr>
          </a:p>
          <a:p>
            <a:pPr marL="342900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altLang="en-US" sz="2000">
                <a:latin typeface="+mj-lt"/>
                <a:cs typeface="+mj-lt"/>
              </a:rPr>
              <a:t>These findings point to a potentially improved efficiency and robustness in the PV system, as loads and batteries can then be charged and used even during low solar radiation periods.</a:t>
            </a:r>
            <a:endParaRPr lang="fr-FR" altLang="en-US" sz="2000">
              <a:latin typeface="+mj-lt"/>
              <a:cs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fr-FR" altLang="en-US" sz="2000">
              <a:latin typeface="+mj-lt"/>
              <a:cs typeface="+mj-lt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圆: 空心 157"/>
          <p:cNvSpPr/>
          <p:nvPr/>
        </p:nvSpPr>
        <p:spPr>
          <a:xfrm>
            <a:off x="295250" y="521672"/>
            <a:ext cx="3724979" cy="3724979"/>
          </a:xfrm>
          <a:prstGeom prst="donut">
            <a:avLst>
              <a:gd name="adj" fmla="val 11945"/>
            </a:avLst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0" name="文本框 159"/>
          <p:cNvSpPr txBox="1"/>
          <p:nvPr/>
        </p:nvSpPr>
        <p:spPr>
          <a:xfrm>
            <a:off x="887427" y="2394957"/>
            <a:ext cx="6686190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Thank</a:t>
            </a:r>
            <a:r>
              <a:rPr lang="fr-FR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you f</a:t>
            </a:r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or </a:t>
            </a:r>
            <a:r>
              <a:rPr lang="fr-FR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your attention!</a:t>
            </a:r>
            <a:endParaRPr lang="fr-FR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61" name="任意多边形: 形状 160"/>
          <p:cNvSpPr/>
          <p:nvPr/>
        </p:nvSpPr>
        <p:spPr>
          <a:xfrm>
            <a:off x="5503824" y="1"/>
            <a:ext cx="6688176" cy="5873749"/>
          </a:xfrm>
          <a:custGeom>
            <a:avLst/>
            <a:gdLst>
              <a:gd name="connsiteX0" fmla="*/ 4788 w 6688176"/>
              <a:gd name="connsiteY0" fmla="*/ 0 h 5873749"/>
              <a:gd name="connsiteX1" fmla="*/ 6688176 w 6688176"/>
              <a:gd name="connsiteY1" fmla="*/ 0 h 5873749"/>
              <a:gd name="connsiteX2" fmla="*/ 6688176 w 6688176"/>
              <a:gd name="connsiteY2" fmla="*/ 5373148 h 5873749"/>
              <a:gd name="connsiteX3" fmla="*/ 6648054 w 6688176"/>
              <a:gd name="connsiteY3" fmla="*/ 5396331 h 5873749"/>
              <a:gd name="connsiteX4" fmla="*/ 4208888 w 6688176"/>
              <a:gd name="connsiteY4" fmla="*/ 5776333 h 5873749"/>
              <a:gd name="connsiteX5" fmla="*/ 3339093 w 6688176"/>
              <a:gd name="connsiteY5" fmla="*/ 3267308 h 5873749"/>
              <a:gd name="connsiteX6" fmla="*/ 406323 w 6688176"/>
              <a:gd name="connsiteY6" fmla="*/ 1405055 h 5873749"/>
              <a:gd name="connsiteX7" fmla="*/ 0 w 6688176"/>
              <a:gd name="connsiteY7" fmla="*/ 127543 h 587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88176" h="5873749">
                <a:moveTo>
                  <a:pt x="4788" y="0"/>
                </a:moveTo>
                <a:lnTo>
                  <a:pt x="6688176" y="0"/>
                </a:lnTo>
                <a:lnTo>
                  <a:pt x="6688176" y="5373148"/>
                </a:lnTo>
                <a:lnTo>
                  <a:pt x="6648054" y="5396331"/>
                </a:lnTo>
                <a:cubicBezTo>
                  <a:pt x="5892171" y="5805953"/>
                  <a:pt x="5019675" y="6007488"/>
                  <a:pt x="4208888" y="5776333"/>
                </a:cubicBezTo>
                <a:cubicBezTo>
                  <a:pt x="2911629" y="5406485"/>
                  <a:pt x="3972854" y="3995854"/>
                  <a:pt x="3339093" y="3267308"/>
                </a:cubicBezTo>
                <a:cubicBezTo>
                  <a:pt x="2705332" y="2538762"/>
                  <a:pt x="861664" y="2126167"/>
                  <a:pt x="406323" y="1405055"/>
                </a:cubicBezTo>
                <a:cubicBezTo>
                  <a:pt x="178653" y="1044499"/>
                  <a:pt x="4879" y="578471"/>
                  <a:pt x="0" y="12754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3" name="文本框 162"/>
          <p:cNvSpPr txBox="1"/>
          <p:nvPr/>
        </p:nvSpPr>
        <p:spPr>
          <a:xfrm>
            <a:off x="1727835" y="4744085"/>
            <a:ext cx="175069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altLang="en-US" b="1" dirty="0">
                <a:solidFill>
                  <a:schemeClr val="bg1"/>
                </a:solidFill>
                <a:latin typeface="+mj-lt"/>
              </a:rPr>
              <a:t>Any questions?</a:t>
            </a:r>
            <a:endParaRPr lang="fr-FR" alt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4" name="椭圆 163"/>
          <p:cNvSpPr/>
          <p:nvPr/>
        </p:nvSpPr>
        <p:spPr>
          <a:xfrm>
            <a:off x="6091267" y="5260457"/>
            <a:ext cx="200500" cy="200500"/>
          </a:xfrm>
          <a:prstGeom prst="ellipse">
            <a:avLst/>
          </a:prstGeom>
          <a:solidFill>
            <a:schemeClr val="accent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4121890" y="1395290"/>
            <a:ext cx="136208" cy="136208"/>
          </a:xfrm>
          <a:prstGeom prst="ellipse">
            <a:avLst/>
          </a:prstGeom>
          <a:solidFill>
            <a:schemeClr val="accent5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6" name="Freeform 241"/>
          <p:cNvPicPr>
            <a:picLocks noChangeAspect="1"/>
          </p:cNvPicPr>
          <p:nvPr/>
        </p:nvPicPr>
        <p:blipFill>
          <a:blip r:embed="rId1">
            <a:alphaModFix amt="56000"/>
          </a:blip>
          <a:stretch>
            <a:fillRect/>
          </a:stretch>
        </p:blipFill>
        <p:spPr>
          <a:xfrm>
            <a:off x="7806268" y="-67"/>
            <a:ext cx="4385732" cy="5873749"/>
          </a:xfrm>
          <a:prstGeom prst="rect">
            <a:avLst/>
          </a:prstGeom>
        </p:spPr>
      </p:pic>
      <p:sp>
        <p:nvSpPr>
          <p:cNvPr id="167" name="任意多边形: 形状 166"/>
          <p:cNvSpPr/>
          <p:nvPr/>
        </p:nvSpPr>
        <p:spPr>
          <a:xfrm>
            <a:off x="7806147" y="10009"/>
            <a:ext cx="4385241" cy="5873749"/>
          </a:xfrm>
          <a:custGeom>
            <a:avLst/>
            <a:gdLst>
              <a:gd name="connsiteX0" fmla="*/ 1808373 w 4385241"/>
              <a:gd name="connsiteY0" fmla="*/ 0 h 5873749"/>
              <a:gd name="connsiteX1" fmla="*/ 4385241 w 4385241"/>
              <a:gd name="connsiteY1" fmla="*/ 0 h 5873749"/>
              <a:gd name="connsiteX2" fmla="*/ 4385241 w 4385241"/>
              <a:gd name="connsiteY2" fmla="*/ 5373148 h 5873749"/>
              <a:gd name="connsiteX3" fmla="*/ 4345119 w 4385241"/>
              <a:gd name="connsiteY3" fmla="*/ 5396331 h 5873749"/>
              <a:gd name="connsiteX4" fmla="*/ 1905953 w 4385241"/>
              <a:gd name="connsiteY4" fmla="*/ 5776333 h 5873749"/>
              <a:gd name="connsiteX5" fmla="*/ 1036158 w 4385241"/>
              <a:gd name="connsiteY5" fmla="*/ 3267308 h 5873749"/>
              <a:gd name="connsiteX6" fmla="*/ 166834 w 4385241"/>
              <a:gd name="connsiteY6" fmla="*/ 2657803 h 5873749"/>
              <a:gd name="connsiteX7" fmla="*/ 0 w 4385241"/>
              <a:gd name="connsiteY7" fmla="*/ 2573454 h 5873749"/>
              <a:gd name="connsiteX8" fmla="*/ 20335 w 4385241"/>
              <a:gd name="connsiteY8" fmla="*/ 2440218 h 5873749"/>
              <a:gd name="connsiteX9" fmla="*/ 1550363 w 4385241"/>
              <a:gd name="connsiteY9" fmla="*/ 156745 h 587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85241" h="5873749">
                <a:moveTo>
                  <a:pt x="1808373" y="0"/>
                </a:moveTo>
                <a:lnTo>
                  <a:pt x="4385241" y="0"/>
                </a:lnTo>
                <a:lnTo>
                  <a:pt x="4385241" y="5373148"/>
                </a:lnTo>
                <a:lnTo>
                  <a:pt x="4345119" y="5396331"/>
                </a:lnTo>
                <a:cubicBezTo>
                  <a:pt x="3589236" y="5805953"/>
                  <a:pt x="2716740" y="6007488"/>
                  <a:pt x="1905953" y="5776333"/>
                </a:cubicBezTo>
                <a:cubicBezTo>
                  <a:pt x="608694" y="5406485"/>
                  <a:pt x="1669919" y="3995854"/>
                  <a:pt x="1036158" y="3267308"/>
                </a:cubicBezTo>
                <a:cubicBezTo>
                  <a:pt x="838108" y="3039638"/>
                  <a:pt x="521903" y="2842822"/>
                  <a:pt x="166834" y="2657803"/>
                </a:cubicBezTo>
                <a:lnTo>
                  <a:pt x="0" y="2573454"/>
                </a:lnTo>
                <a:lnTo>
                  <a:pt x="20335" y="2440218"/>
                </a:lnTo>
                <a:cubicBezTo>
                  <a:pt x="214178" y="1492931"/>
                  <a:pt x="776202" y="679758"/>
                  <a:pt x="1550363" y="15674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rgbClr val="55A6CB">
                  <a:alpha val="13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0" name="任意多边形: 形状 169"/>
          <p:cNvSpPr/>
          <p:nvPr/>
        </p:nvSpPr>
        <p:spPr>
          <a:xfrm rot="201376">
            <a:off x="-18036" y="5344572"/>
            <a:ext cx="6413693" cy="1698976"/>
          </a:xfrm>
          <a:custGeom>
            <a:avLst/>
            <a:gdLst>
              <a:gd name="connsiteX0" fmla="*/ 3774615 w 6413693"/>
              <a:gd name="connsiteY0" fmla="*/ 350 h 1698976"/>
              <a:gd name="connsiteX1" fmla="*/ 6283639 w 6413693"/>
              <a:gd name="connsiteY1" fmla="*/ 1126623 h 1698976"/>
              <a:gd name="connsiteX2" fmla="*/ 6402883 w 6413693"/>
              <a:gd name="connsiteY2" fmla="*/ 1295960 h 1698976"/>
              <a:gd name="connsiteX3" fmla="*/ 6413693 w 6413693"/>
              <a:gd name="connsiteY3" fmla="*/ 1326503 h 1698976"/>
              <a:gd name="connsiteX4" fmla="*/ 62375 w 6413693"/>
              <a:gd name="connsiteY4" fmla="*/ 1698976 h 1698976"/>
              <a:gd name="connsiteX5" fmla="*/ 0 w 6413693"/>
              <a:gd name="connsiteY5" fmla="*/ 635364 h 1698976"/>
              <a:gd name="connsiteX6" fmla="*/ 98546 w 6413693"/>
              <a:gd name="connsiteY6" fmla="*/ 670991 h 1698976"/>
              <a:gd name="connsiteX7" fmla="*/ 1343649 w 6413693"/>
              <a:gd name="connsiteY7" fmla="*/ 970506 h 1698976"/>
              <a:gd name="connsiteX8" fmla="*/ 3774615 w 6413693"/>
              <a:gd name="connsiteY8" fmla="*/ 350 h 1698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13693" h="1698976">
                <a:moveTo>
                  <a:pt x="3774615" y="350"/>
                </a:moveTo>
                <a:cubicBezTo>
                  <a:pt x="4887879" y="-18236"/>
                  <a:pt x="5889629" y="708452"/>
                  <a:pt x="6283639" y="1126623"/>
                </a:cubicBezTo>
                <a:cubicBezTo>
                  <a:pt x="6332890" y="1178894"/>
                  <a:pt x="6372268" y="1235841"/>
                  <a:pt x="6402883" y="1295960"/>
                </a:cubicBezTo>
                <a:lnTo>
                  <a:pt x="6413693" y="1326503"/>
                </a:lnTo>
                <a:lnTo>
                  <a:pt x="62375" y="1698976"/>
                </a:lnTo>
                <a:lnTo>
                  <a:pt x="0" y="635364"/>
                </a:lnTo>
                <a:lnTo>
                  <a:pt x="98546" y="670991"/>
                </a:lnTo>
                <a:cubicBezTo>
                  <a:pt x="502081" y="832510"/>
                  <a:pt x="829299" y="1037413"/>
                  <a:pt x="1343649" y="970506"/>
                </a:cubicBezTo>
                <a:cubicBezTo>
                  <a:pt x="2029449" y="881296"/>
                  <a:pt x="2661351" y="18936"/>
                  <a:pt x="3774615" y="35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  <a:alpha val="18000"/>
                </a:schemeClr>
              </a:gs>
              <a:gs pos="100000">
                <a:schemeClr val="accent6">
                  <a:lumMod val="20000"/>
                  <a:lumOff val="80000"/>
                  <a:alpha val="3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0" name="椭圆 189"/>
          <p:cNvSpPr/>
          <p:nvPr/>
        </p:nvSpPr>
        <p:spPr>
          <a:xfrm>
            <a:off x="2779212" y="4246789"/>
            <a:ext cx="136208" cy="136208"/>
          </a:xfrm>
          <a:prstGeom prst="ellipse">
            <a:avLst/>
          </a:prstGeom>
          <a:solidFill>
            <a:schemeClr val="accent2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任意多边形: 形状 187"/>
          <p:cNvSpPr/>
          <p:nvPr/>
        </p:nvSpPr>
        <p:spPr>
          <a:xfrm>
            <a:off x="0" y="197906"/>
            <a:ext cx="7921151" cy="6660094"/>
          </a:xfrm>
          <a:custGeom>
            <a:avLst/>
            <a:gdLst>
              <a:gd name="connsiteX0" fmla="*/ 5677733 w 7921151"/>
              <a:gd name="connsiteY0" fmla="*/ 7 h 6660094"/>
              <a:gd name="connsiteX1" fmla="*/ 5893163 w 7921151"/>
              <a:gd name="connsiteY1" fmla="*/ 14665 h 6660094"/>
              <a:gd name="connsiteX2" fmla="*/ 7917906 w 7921151"/>
              <a:gd name="connsiteY2" fmla="*/ 2186365 h 6660094"/>
              <a:gd name="connsiteX3" fmla="*/ 5386977 w 7921151"/>
              <a:gd name="connsiteY3" fmla="*/ 4651980 h 6660094"/>
              <a:gd name="connsiteX4" fmla="*/ 5054835 w 7921151"/>
              <a:gd name="connsiteY4" fmla="*/ 6513539 h 6660094"/>
              <a:gd name="connsiteX5" fmla="*/ 5021093 w 7921151"/>
              <a:gd name="connsiteY5" fmla="*/ 6660094 h 6660094"/>
              <a:gd name="connsiteX6" fmla="*/ 1613820 w 7921151"/>
              <a:gd name="connsiteY6" fmla="*/ 6660094 h 6660094"/>
              <a:gd name="connsiteX7" fmla="*/ 1531171 w 7921151"/>
              <a:gd name="connsiteY7" fmla="*/ 6607486 h 6660094"/>
              <a:gd name="connsiteX8" fmla="*/ 390435 w 7921151"/>
              <a:gd name="connsiteY8" fmla="*/ 6072565 h 6660094"/>
              <a:gd name="connsiteX9" fmla="*/ 45032 w 7921151"/>
              <a:gd name="connsiteY9" fmla="*/ 6101396 h 6660094"/>
              <a:gd name="connsiteX10" fmla="*/ 0 w 7921151"/>
              <a:gd name="connsiteY10" fmla="*/ 6118679 h 6660094"/>
              <a:gd name="connsiteX11" fmla="*/ 0 w 7921151"/>
              <a:gd name="connsiteY11" fmla="*/ 657891 h 6660094"/>
              <a:gd name="connsiteX12" fmla="*/ 100210 w 7921151"/>
              <a:gd name="connsiteY12" fmla="*/ 723555 h 6660094"/>
              <a:gd name="connsiteX13" fmla="*/ 1435463 w 7921151"/>
              <a:gd name="connsiteY13" fmla="*/ 1206651 h 6660094"/>
              <a:gd name="connsiteX14" fmla="*/ 5677733 w 7921151"/>
              <a:gd name="connsiteY14" fmla="*/ 7 h 6660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921151" h="6660094">
                <a:moveTo>
                  <a:pt x="5677733" y="7"/>
                </a:moveTo>
                <a:cubicBezTo>
                  <a:pt x="5753647" y="-218"/>
                  <a:pt x="5825638" y="4460"/>
                  <a:pt x="5893163" y="14665"/>
                </a:cubicBezTo>
                <a:cubicBezTo>
                  <a:pt x="6973570" y="177951"/>
                  <a:pt x="7985941" y="792993"/>
                  <a:pt x="7917906" y="2186365"/>
                </a:cubicBezTo>
                <a:cubicBezTo>
                  <a:pt x="7849871" y="3579737"/>
                  <a:pt x="6037398" y="3775680"/>
                  <a:pt x="5386977" y="4651980"/>
                </a:cubicBezTo>
                <a:cubicBezTo>
                  <a:pt x="5021116" y="5144899"/>
                  <a:pt x="5159845" y="5907335"/>
                  <a:pt x="5054835" y="6513539"/>
                </a:cubicBezTo>
                <a:lnTo>
                  <a:pt x="5021093" y="6660094"/>
                </a:lnTo>
                <a:lnTo>
                  <a:pt x="1613820" y="6660094"/>
                </a:lnTo>
                <a:lnTo>
                  <a:pt x="1531171" y="6607486"/>
                </a:lnTo>
                <a:cubicBezTo>
                  <a:pt x="1127772" y="6346707"/>
                  <a:pt x="759869" y="6116448"/>
                  <a:pt x="390435" y="6072565"/>
                </a:cubicBezTo>
                <a:cubicBezTo>
                  <a:pt x="267291" y="6057938"/>
                  <a:pt x="152353" y="6070312"/>
                  <a:pt x="45032" y="6101396"/>
                </a:cubicBezTo>
                <a:lnTo>
                  <a:pt x="0" y="6118679"/>
                </a:lnTo>
                <a:lnTo>
                  <a:pt x="0" y="657891"/>
                </a:lnTo>
                <a:lnTo>
                  <a:pt x="100210" y="723555"/>
                </a:lnTo>
                <a:cubicBezTo>
                  <a:pt x="482591" y="974182"/>
                  <a:pt x="930638" y="1251895"/>
                  <a:pt x="1435463" y="1206651"/>
                </a:cubicBezTo>
                <a:cubicBezTo>
                  <a:pt x="2517231" y="1109701"/>
                  <a:pt x="4539008" y="3375"/>
                  <a:pt x="5677733" y="7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矩形: 圆角 3"/>
          <p:cNvSpPr/>
          <p:nvPr/>
        </p:nvSpPr>
        <p:spPr>
          <a:xfrm>
            <a:off x="455393" y="584579"/>
            <a:ext cx="11281214" cy="5688842"/>
          </a:xfrm>
          <a:prstGeom prst="roundRect">
            <a:avLst>
              <a:gd name="adj" fmla="val 2029"/>
            </a:avLst>
          </a:prstGeom>
          <a:solidFill>
            <a:schemeClr val="bg1"/>
          </a:solidFill>
          <a:ln>
            <a:noFill/>
          </a:ln>
          <a:effectLst>
            <a:outerShdw blurRad="431800" dist="76200" dir="3540000" algn="tl" rotWithShape="0">
              <a:schemeClr val="accent2">
                <a:lumMod val="75000"/>
                <a:alpha val="1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文本框 150"/>
          <p:cNvSpPr txBox="1"/>
          <p:nvPr/>
        </p:nvSpPr>
        <p:spPr>
          <a:xfrm>
            <a:off x="902323" y="848967"/>
            <a:ext cx="4569150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162050" algn="l"/>
              </a:tabLst>
            </a:pPr>
            <a:r>
              <a:rPr lang="fr-FR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Outline:</a:t>
            </a:r>
            <a:endParaRPr lang="fr-FR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19" name="任意多边形: 形状 218"/>
          <p:cNvSpPr/>
          <p:nvPr/>
        </p:nvSpPr>
        <p:spPr>
          <a:xfrm>
            <a:off x="8831708" y="1"/>
            <a:ext cx="3360292" cy="2951105"/>
          </a:xfrm>
          <a:custGeom>
            <a:avLst/>
            <a:gdLst>
              <a:gd name="connsiteX0" fmla="*/ 4788 w 6688176"/>
              <a:gd name="connsiteY0" fmla="*/ 0 h 5873749"/>
              <a:gd name="connsiteX1" fmla="*/ 6688176 w 6688176"/>
              <a:gd name="connsiteY1" fmla="*/ 0 h 5873749"/>
              <a:gd name="connsiteX2" fmla="*/ 6688176 w 6688176"/>
              <a:gd name="connsiteY2" fmla="*/ 5373148 h 5873749"/>
              <a:gd name="connsiteX3" fmla="*/ 6648054 w 6688176"/>
              <a:gd name="connsiteY3" fmla="*/ 5396331 h 5873749"/>
              <a:gd name="connsiteX4" fmla="*/ 4208888 w 6688176"/>
              <a:gd name="connsiteY4" fmla="*/ 5776333 h 5873749"/>
              <a:gd name="connsiteX5" fmla="*/ 3339093 w 6688176"/>
              <a:gd name="connsiteY5" fmla="*/ 3267308 h 5873749"/>
              <a:gd name="connsiteX6" fmla="*/ 406323 w 6688176"/>
              <a:gd name="connsiteY6" fmla="*/ 1405055 h 5873749"/>
              <a:gd name="connsiteX7" fmla="*/ 0 w 6688176"/>
              <a:gd name="connsiteY7" fmla="*/ 127543 h 587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88176" h="5873749">
                <a:moveTo>
                  <a:pt x="4788" y="0"/>
                </a:moveTo>
                <a:lnTo>
                  <a:pt x="6688176" y="0"/>
                </a:lnTo>
                <a:lnTo>
                  <a:pt x="6688176" y="5373148"/>
                </a:lnTo>
                <a:lnTo>
                  <a:pt x="6648054" y="5396331"/>
                </a:lnTo>
                <a:cubicBezTo>
                  <a:pt x="5892171" y="5805953"/>
                  <a:pt x="5019675" y="6007488"/>
                  <a:pt x="4208888" y="5776333"/>
                </a:cubicBezTo>
                <a:cubicBezTo>
                  <a:pt x="2911629" y="5406485"/>
                  <a:pt x="3972854" y="3995854"/>
                  <a:pt x="3339093" y="3267308"/>
                </a:cubicBezTo>
                <a:cubicBezTo>
                  <a:pt x="2705332" y="2538762"/>
                  <a:pt x="861664" y="2126167"/>
                  <a:pt x="406323" y="1405055"/>
                </a:cubicBezTo>
                <a:cubicBezTo>
                  <a:pt x="178653" y="1044499"/>
                  <a:pt x="4879" y="578471"/>
                  <a:pt x="0" y="127543"/>
                </a:cubicBezTo>
                <a:close/>
              </a:path>
            </a:pathLst>
          </a:cu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0" name="文本框 219"/>
          <p:cNvSpPr txBox="1"/>
          <p:nvPr/>
        </p:nvSpPr>
        <p:spPr>
          <a:xfrm>
            <a:off x="1056005" y="2026920"/>
            <a:ext cx="897382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</a:t>
            </a:r>
            <a:r>
              <a:rPr lang="fr-F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roject background.</a:t>
            </a:r>
            <a:endParaRPr lang="fr-FR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Why Fuzzy logic MPPT?</a:t>
            </a:r>
            <a:endParaRPr lang="fr-FR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What is Fuzzy logic ?</a:t>
            </a:r>
            <a:endParaRPr lang="fr-FR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Boost converter characteristics.</a:t>
            </a:r>
            <a:endParaRPr lang="fr-FR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Design and tuning of Fuzzy logic controller.</a:t>
            </a:r>
            <a:endParaRPr lang="fr-FR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MATLAB Simulation &amp; Results.</a:t>
            </a:r>
            <a:endParaRPr lang="fr-FR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Implementation of the system.</a:t>
            </a:r>
            <a:endParaRPr lang="fr-FR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SimSun" panose="02010600030101010101" pitchFamily="2" charset="-122"/>
                <a:cs typeface="+mj-lt"/>
                <a:sym typeface="+mn-ea"/>
              </a:rPr>
              <a:t>Conventional MPPT VS Fuzzy controlled MPPT.</a:t>
            </a:r>
            <a:endParaRPr lang="fr-F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SimSun" panose="02010600030101010101" pitchFamily="2" charset="-122"/>
              <a:cs typeface="+mj-lt"/>
              <a:sym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055725" y="1610572"/>
            <a:ext cx="4415297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文本框 159"/>
          <p:cNvSpPr txBox="1"/>
          <p:nvPr/>
        </p:nvSpPr>
        <p:spPr>
          <a:xfrm>
            <a:off x="3283585" y="574040"/>
            <a:ext cx="5624195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Project Background: </a:t>
            </a:r>
            <a:endParaRPr lang="fr-FR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370" name="任意多边形: 形状 369"/>
          <p:cNvSpPr/>
          <p:nvPr/>
        </p:nvSpPr>
        <p:spPr>
          <a:xfrm>
            <a:off x="0" y="0"/>
            <a:ext cx="1439982" cy="1916114"/>
          </a:xfrm>
          <a:custGeom>
            <a:avLst/>
            <a:gdLst>
              <a:gd name="connsiteX0" fmla="*/ 982959 w 1439982"/>
              <a:gd name="connsiteY0" fmla="*/ 0 h 1916114"/>
              <a:gd name="connsiteX1" fmla="*/ 1357703 w 1439982"/>
              <a:gd name="connsiteY1" fmla="*/ 0 h 1916114"/>
              <a:gd name="connsiteX2" fmla="*/ 1375244 w 1439982"/>
              <a:gd name="connsiteY2" fmla="*/ 47926 h 1916114"/>
              <a:gd name="connsiteX3" fmla="*/ 1439982 w 1439982"/>
              <a:gd name="connsiteY3" fmla="*/ 476132 h 1916114"/>
              <a:gd name="connsiteX4" fmla="*/ 0 w 1439982"/>
              <a:gd name="connsiteY4" fmla="*/ 1916114 h 1916114"/>
              <a:gd name="connsiteX5" fmla="*/ 0 w 1439982"/>
              <a:gd name="connsiteY5" fmla="*/ 1572102 h 1916114"/>
              <a:gd name="connsiteX6" fmla="*/ 1095970 w 1439982"/>
              <a:gd name="connsiteY6" fmla="*/ 476132 h 1916114"/>
              <a:gd name="connsiteX7" fmla="*/ 1009844 w 1439982"/>
              <a:gd name="connsiteY7" fmla="*/ 49531 h 1916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39982" h="1916114">
                <a:moveTo>
                  <a:pt x="982959" y="0"/>
                </a:moveTo>
                <a:lnTo>
                  <a:pt x="1357703" y="0"/>
                </a:lnTo>
                <a:lnTo>
                  <a:pt x="1375244" y="47926"/>
                </a:lnTo>
                <a:cubicBezTo>
                  <a:pt x="1417317" y="183196"/>
                  <a:pt x="1439982" y="327017"/>
                  <a:pt x="1439982" y="476132"/>
                </a:cubicBezTo>
                <a:cubicBezTo>
                  <a:pt x="1439982" y="1271412"/>
                  <a:pt x="795280" y="1916114"/>
                  <a:pt x="0" y="1916114"/>
                </a:cubicBezTo>
                <a:lnTo>
                  <a:pt x="0" y="1572102"/>
                </a:lnTo>
                <a:cubicBezTo>
                  <a:pt x="605288" y="1572102"/>
                  <a:pt x="1095970" y="1081420"/>
                  <a:pt x="1095970" y="476132"/>
                </a:cubicBezTo>
                <a:cubicBezTo>
                  <a:pt x="1095970" y="324810"/>
                  <a:pt x="1065303" y="180651"/>
                  <a:pt x="1009844" y="4953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2" name="任意多边形: 形状 451"/>
          <p:cNvSpPr/>
          <p:nvPr/>
        </p:nvSpPr>
        <p:spPr>
          <a:xfrm>
            <a:off x="730885" y="1481455"/>
            <a:ext cx="2951480" cy="1713230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 rt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00" b="1" dirty="0" smtClean="0">
                <a:latin typeface="+mj-lt"/>
                <a:sym typeface="+mn-ea"/>
              </a:rPr>
              <a:t>Problem</a:t>
            </a:r>
            <a:endParaRPr lang="en-US" sz="2600" b="1" dirty="0" smtClean="0">
              <a:latin typeface="+mj-lt"/>
              <a:sym typeface="+mn-ea"/>
            </a:endParaRPr>
          </a:p>
          <a:p>
            <a:pPr lvl="0" algn="ctr" rt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00" b="1" dirty="0" smtClean="0">
                <a:latin typeface="+mj-lt"/>
                <a:sym typeface="+mn-ea"/>
              </a:rPr>
              <a:t> Statement</a:t>
            </a:r>
            <a:endParaRPr lang="zh-CN" altLang="en-US" sz="2600"/>
          </a:p>
        </p:txBody>
      </p:sp>
      <p:sp>
        <p:nvSpPr>
          <p:cNvPr id="4" name="任意多边形: 形状 451"/>
          <p:cNvSpPr/>
          <p:nvPr/>
        </p:nvSpPr>
        <p:spPr>
          <a:xfrm>
            <a:off x="4415155" y="1481455"/>
            <a:ext cx="3158490" cy="1713230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r>
              <a:rPr lang="fr-FR" altLang="zh-CN" sz="2600" b="1">
                <a:latin typeface="+mj-lt"/>
                <a:cs typeface="+mj-lt"/>
              </a:rPr>
              <a:t>Objectives</a:t>
            </a:r>
            <a:endParaRPr lang="fr-FR" altLang="zh-CN" sz="2600" b="1">
              <a:latin typeface="+mj-lt"/>
              <a:cs typeface="+mj-lt"/>
            </a:endParaRPr>
          </a:p>
        </p:txBody>
      </p:sp>
      <p:sp>
        <p:nvSpPr>
          <p:cNvPr id="6" name="任意多边形: 形状 451"/>
          <p:cNvSpPr/>
          <p:nvPr/>
        </p:nvSpPr>
        <p:spPr>
          <a:xfrm>
            <a:off x="8306435" y="1481455"/>
            <a:ext cx="3216275" cy="1713230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r>
              <a:rPr lang="fr-FR" altLang="zh-CN" sz="2600" b="1">
                <a:latin typeface="+mj-lt"/>
                <a:cs typeface="+mj-lt"/>
              </a:rPr>
              <a:t> Motivation</a:t>
            </a:r>
            <a:endParaRPr lang="fr-FR" altLang="zh-CN" sz="2600" b="1">
              <a:latin typeface="+mj-lt"/>
              <a:cs typeface="+mj-lt"/>
            </a:endParaRPr>
          </a:p>
        </p:txBody>
      </p:sp>
      <p:sp>
        <p:nvSpPr>
          <p:cNvPr id="10" name="Zone de texte 9"/>
          <p:cNvSpPr txBox="1"/>
          <p:nvPr/>
        </p:nvSpPr>
        <p:spPr>
          <a:xfrm>
            <a:off x="499110" y="3359785"/>
            <a:ext cx="353758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dk1"/>
                </a:solidFill>
                <a:latin typeface="+mj-lt"/>
                <a:cs typeface="+mj-lt"/>
                <a:sym typeface="+mn-ea"/>
              </a:rPr>
              <a:t>Recently, research and</a:t>
            </a:r>
            <a:r>
              <a:rPr lang="fr-FR" altLang="en-US" dirty="0" smtClean="0">
                <a:solidFill>
                  <a:schemeClr val="dk1"/>
                </a:solidFill>
                <a:latin typeface="+mj-lt"/>
                <a:cs typeface="+mj-lt"/>
                <a:sym typeface="+mn-ea"/>
              </a:rPr>
              <a:t> </a:t>
            </a:r>
            <a:r>
              <a:rPr lang="en-US" dirty="0" smtClean="0">
                <a:solidFill>
                  <a:schemeClr val="dk1"/>
                </a:solidFill>
                <a:latin typeface="+mj-lt"/>
                <a:cs typeface="+mj-lt"/>
                <a:sym typeface="+mn-ea"/>
              </a:rPr>
              <a:t>development of low cost solar panels, </a:t>
            </a:r>
            <a:r>
              <a:rPr lang="fr-FR" altLang="en-US" dirty="0" smtClean="0">
                <a:solidFill>
                  <a:schemeClr val="dk1"/>
                </a:solidFill>
                <a:latin typeface="+mj-lt"/>
                <a:cs typeface="+mj-lt"/>
                <a:sym typeface="+mn-ea"/>
              </a:rPr>
              <a:t>high efficiency</a:t>
            </a:r>
            <a:r>
              <a:rPr lang="en-US" dirty="0" smtClean="0">
                <a:solidFill>
                  <a:schemeClr val="dk1"/>
                </a:solidFill>
                <a:latin typeface="+mj-lt"/>
                <a:cs typeface="+mj-lt"/>
                <a:sym typeface="+mn-ea"/>
              </a:rPr>
              <a:t> systems. </a:t>
            </a:r>
            <a:endParaRPr lang="ar-SA" dirty="0">
              <a:solidFill>
                <a:schemeClr val="dk1"/>
              </a:solidFill>
              <a:latin typeface="+mj-lt"/>
              <a:cs typeface="+mj-lt"/>
            </a:endParaRPr>
          </a:p>
          <a:p>
            <a:pPr marL="2857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dk1"/>
                </a:solidFill>
                <a:latin typeface="+mj-lt"/>
                <a:cs typeface="+mj-lt"/>
                <a:sym typeface="+mn-ea"/>
              </a:rPr>
              <a:t>Nowadays, the costs of small solar-power modular units and solar-power plants are economically feasible for large-scale production and use of solar energy.</a:t>
            </a:r>
            <a:endParaRPr lang="fr-FR" altLang="en-US">
              <a:latin typeface="+mj-lt"/>
              <a:cs typeface="+mj-lt"/>
            </a:endParaRPr>
          </a:p>
        </p:txBody>
      </p:sp>
      <p:sp>
        <p:nvSpPr>
          <p:cNvPr id="13" name="Zone de texte 12"/>
          <p:cNvSpPr txBox="1"/>
          <p:nvPr/>
        </p:nvSpPr>
        <p:spPr>
          <a:xfrm>
            <a:off x="4485640" y="3463290"/>
            <a:ext cx="30257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altLang="en-US" dirty="0" smtClean="0">
                <a:solidFill>
                  <a:schemeClr val="dk1"/>
                </a:solidFill>
                <a:latin typeface="+mj-lt"/>
                <a:cs typeface="+mj-lt"/>
                <a:sym typeface="+mn-ea"/>
              </a:rPr>
              <a:t>Applying Fuzzy logic to an </a:t>
            </a:r>
            <a:r>
              <a:rPr lang="en-US" dirty="0" smtClean="0">
                <a:solidFill>
                  <a:schemeClr val="dk1"/>
                </a:solidFill>
                <a:latin typeface="+mj-lt"/>
                <a:cs typeface="+mj-lt"/>
                <a:sym typeface="+mn-ea"/>
              </a:rPr>
              <a:t>MPPT </a:t>
            </a:r>
            <a:r>
              <a:rPr lang="fr-FR" altLang="en-US" dirty="0" smtClean="0">
                <a:solidFill>
                  <a:schemeClr val="dk1"/>
                </a:solidFill>
                <a:latin typeface="+mj-lt"/>
                <a:cs typeface="+mj-lt"/>
                <a:sym typeface="+mn-ea"/>
              </a:rPr>
              <a:t>controller to </a:t>
            </a:r>
            <a:r>
              <a:rPr lang="en-US" dirty="0" smtClean="0">
                <a:solidFill>
                  <a:schemeClr val="dk1"/>
                </a:solidFill>
                <a:latin typeface="+mj-lt"/>
                <a:cs typeface="+mj-lt"/>
                <a:sym typeface="+mn-ea"/>
              </a:rPr>
              <a:t>extract the maximum power from the PV panel in </a:t>
            </a:r>
            <a:r>
              <a:rPr lang="fr-FR" altLang="en-US" dirty="0" smtClean="0">
                <a:solidFill>
                  <a:schemeClr val="dk1"/>
                </a:solidFill>
                <a:latin typeface="+mj-lt"/>
                <a:cs typeface="+mj-lt"/>
                <a:sym typeface="+mn-ea"/>
              </a:rPr>
              <a:t>a standalone system.</a:t>
            </a:r>
            <a:endParaRPr lang="fr-FR" altLang="en-US" dirty="0" smtClean="0">
              <a:solidFill>
                <a:schemeClr val="dk1"/>
              </a:solidFill>
              <a:latin typeface="+mj-lt"/>
              <a:cs typeface="+mj-lt"/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fr-FR" altLang="en-US" dirty="0" smtClean="0">
              <a:solidFill>
                <a:schemeClr val="dk1"/>
              </a:solidFill>
              <a:latin typeface="+mj-lt"/>
              <a:cs typeface="+mj-lt"/>
              <a:sym typeface="+mn-ea"/>
            </a:endParaRPr>
          </a:p>
        </p:txBody>
      </p:sp>
      <p:sp>
        <p:nvSpPr>
          <p:cNvPr id="16" name="Zone de texte 15"/>
          <p:cNvSpPr txBox="1"/>
          <p:nvPr/>
        </p:nvSpPr>
        <p:spPr>
          <a:xfrm>
            <a:off x="8439150" y="3463290"/>
            <a:ext cx="277939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altLang="en-US">
                <a:latin typeface="+mj-lt"/>
                <a:cs typeface="+mj-lt"/>
              </a:rPr>
              <a:t>Improve PV module efficiency using a control method robust  to changes in climate temperature and irradiance to obtain the optimum power.</a:t>
            </a:r>
            <a:endParaRPr lang="fr-FR" altLang="en-US">
              <a:latin typeface="+mj-lt"/>
              <a:cs typeface="+mj-lt"/>
            </a:endParaRPr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文本框 151"/>
          <p:cNvSpPr txBox="1"/>
          <p:nvPr/>
        </p:nvSpPr>
        <p:spPr>
          <a:xfrm>
            <a:off x="1751965" y="584200"/>
            <a:ext cx="900684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8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fr-FR" altLang="en-US" sz="4000" dirty="0"/>
              <a:t>Solar power generation worldwide:</a:t>
            </a:r>
            <a:endParaRPr lang="fr-FR" altLang="en-US" sz="4000" dirty="0"/>
          </a:p>
        </p:txBody>
      </p:sp>
      <p:pic>
        <p:nvPicPr>
          <p:cNvPr id="3" name="Image 2" descr="solar-energy-consump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3690" y="1390650"/>
            <a:ext cx="8634095" cy="5053330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任意多边形: 形状 210"/>
          <p:cNvSpPr/>
          <p:nvPr/>
        </p:nvSpPr>
        <p:spPr>
          <a:xfrm rot="21398624" flipH="1">
            <a:off x="5742575" y="5371071"/>
            <a:ext cx="6404402" cy="1672274"/>
          </a:xfrm>
          <a:custGeom>
            <a:avLst/>
            <a:gdLst>
              <a:gd name="connsiteX0" fmla="*/ 3774615 w 6404402"/>
              <a:gd name="connsiteY0" fmla="*/ 350 h 1672274"/>
              <a:gd name="connsiteX1" fmla="*/ 1343649 w 6404402"/>
              <a:gd name="connsiteY1" fmla="*/ 970506 h 1672274"/>
              <a:gd name="connsiteX2" fmla="*/ 98546 w 6404402"/>
              <a:gd name="connsiteY2" fmla="*/ 670991 h 1672274"/>
              <a:gd name="connsiteX3" fmla="*/ 0 w 6404402"/>
              <a:gd name="connsiteY3" fmla="*/ 635364 h 1672274"/>
              <a:gd name="connsiteX4" fmla="*/ 60809 w 6404402"/>
              <a:gd name="connsiteY4" fmla="*/ 1672274 h 1672274"/>
              <a:gd name="connsiteX5" fmla="*/ 6404402 w 6404402"/>
              <a:gd name="connsiteY5" fmla="*/ 1300254 h 1672274"/>
              <a:gd name="connsiteX6" fmla="*/ 6402883 w 6404402"/>
              <a:gd name="connsiteY6" fmla="*/ 1295960 h 1672274"/>
              <a:gd name="connsiteX7" fmla="*/ 6283639 w 6404402"/>
              <a:gd name="connsiteY7" fmla="*/ 1126623 h 1672274"/>
              <a:gd name="connsiteX8" fmla="*/ 3774615 w 6404402"/>
              <a:gd name="connsiteY8" fmla="*/ 350 h 16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04402" h="1672274">
                <a:moveTo>
                  <a:pt x="3774615" y="350"/>
                </a:moveTo>
                <a:cubicBezTo>
                  <a:pt x="2661351" y="18936"/>
                  <a:pt x="2029449" y="881296"/>
                  <a:pt x="1343649" y="970506"/>
                </a:cubicBezTo>
                <a:cubicBezTo>
                  <a:pt x="829299" y="1037413"/>
                  <a:pt x="502081" y="832510"/>
                  <a:pt x="98546" y="670991"/>
                </a:cubicBezTo>
                <a:lnTo>
                  <a:pt x="0" y="635364"/>
                </a:lnTo>
                <a:lnTo>
                  <a:pt x="60809" y="1672274"/>
                </a:lnTo>
                <a:lnTo>
                  <a:pt x="6404402" y="1300254"/>
                </a:lnTo>
                <a:lnTo>
                  <a:pt x="6402883" y="1295960"/>
                </a:lnTo>
                <a:cubicBezTo>
                  <a:pt x="6372268" y="1235841"/>
                  <a:pt x="6332890" y="1178894"/>
                  <a:pt x="6283639" y="1126623"/>
                </a:cubicBezTo>
                <a:cubicBezTo>
                  <a:pt x="5889629" y="708452"/>
                  <a:pt x="4887879" y="-18236"/>
                  <a:pt x="3774615" y="35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  <a:alpha val="18000"/>
                </a:schemeClr>
              </a:gs>
              <a:gs pos="100000">
                <a:schemeClr val="accent6">
                  <a:lumMod val="20000"/>
                  <a:lumOff val="80000"/>
                  <a:alpha val="3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5" name="文本框 164"/>
          <p:cNvSpPr txBox="1"/>
          <p:nvPr/>
        </p:nvSpPr>
        <p:spPr>
          <a:xfrm>
            <a:off x="2121535" y="318135"/>
            <a:ext cx="7949565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Why Fuzzy Logic MPPT?</a:t>
            </a:r>
            <a:endParaRPr lang="fr-FR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97" name="椭圆 196"/>
          <p:cNvSpPr/>
          <p:nvPr/>
        </p:nvSpPr>
        <p:spPr>
          <a:xfrm>
            <a:off x="10231522" y="729211"/>
            <a:ext cx="136208" cy="136208"/>
          </a:xfrm>
          <a:prstGeom prst="ellipse">
            <a:avLst/>
          </a:prstGeom>
          <a:solidFill>
            <a:schemeClr val="accent2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椭圆 197"/>
          <p:cNvSpPr/>
          <p:nvPr/>
        </p:nvSpPr>
        <p:spPr>
          <a:xfrm>
            <a:off x="703580" y="1478173"/>
            <a:ext cx="136208" cy="136208"/>
          </a:xfrm>
          <a:prstGeom prst="ellipse">
            <a:avLst/>
          </a:prstGeom>
          <a:solidFill>
            <a:schemeClr val="accent5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3" name="组合 202"/>
          <p:cNvGrpSpPr/>
          <p:nvPr/>
        </p:nvGrpSpPr>
        <p:grpSpPr>
          <a:xfrm>
            <a:off x="755223" y="2579567"/>
            <a:ext cx="6480849" cy="1116395"/>
            <a:chOff x="5530395" y="9541761"/>
            <a:chExt cx="6480849" cy="1116395"/>
          </a:xfrm>
        </p:grpSpPr>
        <p:sp>
          <p:nvSpPr>
            <p:cNvPr id="204" name="矩形 203"/>
            <p:cNvSpPr/>
            <p:nvPr/>
          </p:nvSpPr>
          <p:spPr>
            <a:xfrm>
              <a:off x="5530395" y="9904808"/>
              <a:ext cx="6480849" cy="7533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altLang="zh-CN" sz="900" dirty="0">
                  <a:solidFill>
                    <a:schemeClr val="bg1"/>
                  </a:solidFill>
                </a:rPr>
                <a:t>Your text has been concise and beautiful, but the information is inextricably inextricable and needs to be expressed in more words; but please refine the essence of your thought as much as possible, otherwise it is easy to cause the reading pressure of the viewer, which is counterproductive.</a:t>
              </a:r>
              <a:endParaRPr lang="en-US" altLang="zh-CN" sz="900" dirty="0">
                <a:solidFill>
                  <a:schemeClr val="bg1"/>
                </a:solidFill>
              </a:endParaRPr>
            </a:p>
          </p:txBody>
        </p:sp>
        <p:sp>
          <p:nvSpPr>
            <p:cNvPr id="205" name="矩形 204"/>
            <p:cNvSpPr/>
            <p:nvPr/>
          </p:nvSpPr>
          <p:spPr>
            <a:xfrm>
              <a:off x="5530395" y="9541761"/>
              <a:ext cx="2373150" cy="32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+mj-lt"/>
                  <a:ea typeface="+mj-ea"/>
                </a:rPr>
                <a:t>Click here to add the text</a:t>
              </a:r>
              <a:endParaRPr lang="en-US" altLang="zh-CN" sz="1600" b="1" dirty="0">
                <a:solidFill>
                  <a:schemeClr val="bg1"/>
                </a:solidFill>
                <a:latin typeface="+mj-lt"/>
                <a:ea typeface="+mj-ea"/>
              </a:endParaRPr>
            </a:p>
          </p:txBody>
        </p:sp>
      </p:grpSp>
      <p:pic>
        <p:nvPicPr>
          <p:cNvPr id="4" name="Espace réservé pour une image 3" descr="A-flowchart-of-the-existing-MPPT-techniques-and-MPPT-input-variables"/>
          <p:cNvPicPr>
            <a:picLocks noChangeAspect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1456690" y="1189355"/>
            <a:ext cx="9152255" cy="5187315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任意多边形: 形状 160"/>
          <p:cNvSpPr/>
          <p:nvPr/>
        </p:nvSpPr>
        <p:spPr>
          <a:xfrm>
            <a:off x="10531730" y="0"/>
            <a:ext cx="1660270" cy="1458097"/>
          </a:xfrm>
          <a:custGeom>
            <a:avLst/>
            <a:gdLst>
              <a:gd name="connsiteX0" fmla="*/ 4788 w 6688176"/>
              <a:gd name="connsiteY0" fmla="*/ 0 h 5873749"/>
              <a:gd name="connsiteX1" fmla="*/ 6688176 w 6688176"/>
              <a:gd name="connsiteY1" fmla="*/ 0 h 5873749"/>
              <a:gd name="connsiteX2" fmla="*/ 6688176 w 6688176"/>
              <a:gd name="connsiteY2" fmla="*/ 5373148 h 5873749"/>
              <a:gd name="connsiteX3" fmla="*/ 6648054 w 6688176"/>
              <a:gd name="connsiteY3" fmla="*/ 5396331 h 5873749"/>
              <a:gd name="connsiteX4" fmla="*/ 4208888 w 6688176"/>
              <a:gd name="connsiteY4" fmla="*/ 5776333 h 5873749"/>
              <a:gd name="connsiteX5" fmla="*/ 3339093 w 6688176"/>
              <a:gd name="connsiteY5" fmla="*/ 3267308 h 5873749"/>
              <a:gd name="connsiteX6" fmla="*/ 406323 w 6688176"/>
              <a:gd name="connsiteY6" fmla="*/ 1405055 h 5873749"/>
              <a:gd name="connsiteX7" fmla="*/ 0 w 6688176"/>
              <a:gd name="connsiteY7" fmla="*/ 127543 h 587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88176" h="5873749">
                <a:moveTo>
                  <a:pt x="4788" y="0"/>
                </a:moveTo>
                <a:lnTo>
                  <a:pt x="6688176" y="0"/>
                </a:lnTo>
                <a:lnTo>
                  <a:pt x="6688176" y="5373148"/>
                </a:lnTo>
                <a:lnTo>
                  <a:pt x="6648054" y="5396331"/>
                </a:lnTo>
                <a:cubicBezTo>
                  <a:pt x="5892171" y="5805953"/>
                  <a:pt x="5019675" y="6007488"/>
                  <a:pt x="4208888" y="5776333"/>
                </a:cubicBezTo>
                <a:cubicBezTo>
                  <a:pt x="2911629" y="5406485"/>
                  <a:pt x="3972854" y="3995854"/>
                  <a:pt x="3339093" y="3267308"/>
                </a:cubicBezTo>
                <a:cubicBezTo>
                  <a:pt x="2705332" y="2538762"/>
                  <a:pt x="861664" y="2126167"/>
                  <a:pt x="406323" y="1405055"/>
                </a:cubicBezTo>
                <a:cubicBezTo>
                  <a:pt x="178653" y="1044499"/>
                  <a:pt x="4879" y="578471"/>
                  <a:pt x="0" y="12754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4" name="文本框 163"/>
          <p:cNvSpPr txBox="1"/>
          <p:nvPr/>
        </p:nvSpPr>
        <p:spPr>
          <a:xfrm>
            <a:off x="3284220" y="572135"/>
            <a:ext cx="5624195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What is fuzzy logic?</a:t>
            </a:r>
            <a:endParaRPr lang="fr-FR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434" name="任意多边形: 形状 433"/>
          <p:cNvSpPr/>
          <p:nvPr/>
        </p:nvSpPr>
        <p:spPr>
          <a:xfrm rot="201376">
            <a:off x="-3477" y="6125610"/>
            <a:ext cx="3686049" cy="839548"/>
          </a:xfrm>
          <a:custGeom>
            <a:avLst/>
            <a:gdLst>
              <a:gd name="connsiteX0" fmla="*/ 2222276 w 3686049"/>
              <a:gd name="connsiteY0" fmla="*/ 213 h 839548"/>
              <a:gd name="connsiteX1" fmla="*/ 3642209 w 3686049"/>
              <a:gd name="connsiteY1" fmla="*/ 582517 h 839548"/>
              <a:gd name="connsiteX2" fmla="*/ 3686049 w 3686049"/>
              <a:gd name="connsiteY2" fmla="*/ 624842 h 839548"/>
              <a:gd name="connsiteX3" fmla="*/ 24935 w 3686049"/>
              <a:gd name="connsiteY3" fmla="*/ 839548 h 839548"/>
              <a:gd name="connsiteX4" fmla="*/ 0 w 3686049"/>
              <a:gd name="connsiteY4" fmla="*/ 414362 h 839548"/>
              <a:gd name="connsiteX5" fmla="*/ 163573 w 3686049"/>
              <a:gd name="connsiteY5" fmla="*/ 483911 h 839548"/>
              <a:gd name="connsiteX6" fmla="*/ 743195 w 3686049"/>
              <a:gd name="connsiteY6" fmla="*/ 590489 h 839548"/>
              <a:gd name="connsiteX7" fmla="*/ 2222276 w 3686049"/>
              <a:gd name="connsiteY7" fmla="*/ 213 h 83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86049" h="839548">
                <a:moveTo>
                  <a:pt x="2222276" y="213"/>
                </a:moveTo>
                <a:cubicBezTo>
                  <a:pt x="2814955" y="-9682"/>
                  <a:pt x="3355687" y="327596"/>
                  <a:pt x="3642209" y="582517"/>
                </a:cubicBezTo>
                <a:lnTo>
                  <a:pt x="3686049" y="624842"/>
                </a:lnTo>
                <a:lnTo>
                  <a:pt x="24935" y="839548"/>
                </a:lnTo>
                <a:lnTo>
                  <a:pt x="0" y="414362"/>
                </a:lnTo>
                <a:lnTo>
                  <a:pt x="163573" y="483911"/>
                </a:lnTo>
                <a:cubicBezTo>
                  <a:pt x="337817" y="558526"/>
                  <a:pt x="508484" y="621020"/>
                  <a:pt x="743195" y="590489"/>
                </a:cubicBezTo>
                <a:cubicBezTo>
                  <a:pt x="1160458" y="536210"/>
                  <a:pt x="1544929" y="11521"/>
                  <a:pt x="2222276" y="213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  <a:alpha val="18000"/>
                </a:schemeClr>
              </a:gs>
              <a:gs pos="100000">
                <a:schemeClr val="accent6">
                  <a:lumMod val="20000"/>
                  <a:lumOff val="80000"/>
                  <a:alpha val="3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1" name="任意多边形: 形状 390"/>
          <p:cNvSpPr/>
          <p:nvPr/>
        </p:nvSpPr>
        <p:spPr>
          <a:xfrm>
            <a:off x="0" y="1095096"/>
            <a:ext cx="839788" cy="1853254"/>
          </a:xfrm>
          <a:custGeom>
            <a:avLst/>
            <a:gdLst>
              <a:gd name="connsiteX0" fmla="*/ 0 w 839788"/>
              <a:gd name="connsiteY0" fmla="*/ 0 h 1853254"/>
              <a:gd name="connsiteX1" fmla="*/ 3758 w 839788"/>
              <a:gd name="connsiteY1" fmla="*/ 190 h 1853254"/>
              <a:gd name="connsiteX2" fmla="*/ 839788 w 839788"/>
              <a:gd name="connsiteY2" fmla="*/ 926627 h 1853254"/>
              <a:gd name="connsiteX3" fmla="*/ 3758 w 839788"/>
              <a:gd name="connsiteY3" fmla="*/ 1853064 h 1853254"/>
              <a:gd name="connsiteX4" fmla="*/ 0 w 839788"/>
              <a:gd name="connsiteY4" fmla="*/ 1853254 h 1853254"/>
              <a:gd name="connsiteX5" fmla="*/ 0 w 839788"/>
              <a:gd name="connsiteY5" fmla="*/ 1626179 h 1853254"/>
              <a:gd name="connsiteX6" fmla="*/ 51385 w 839788"/>
              <a:gd name="connsiteY6" fmla="*/ 1620999 h 1853254"/>
              <a:gd name="connsiteX7" fmla="*/ 617314 w 839788"/>
              <a:gd name="connsiteY7" fmla="*/ 926627 h 1853254"/>
              <a:gd name="connsiteX8" fmla="*/ 51385 w 839788"/>
              <a:gd name="connsiteY8" fmla="*/ 232256 h 1853254"/>
              <a:gd name="connsiteX9" fmla="*/ 0 w 839788"/>
              <a:gd name="connsiteY9" fmla="*/ 227076 h 1853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9788" h="1853254">
                <a:moveTo>
                  <a:pt x="0" y="0"/>
                </a:moveTo>
                <a:lnTo>
                  <a:pt x="3758" y="190"/>
                </a:lnTo>
                <a:cubicBezTo>
                  <a:pt x="473343" y="47879"/>
                  <a:pt x="839788" y="444460"/>
                  <a:pt x="839788" y="926627"/>
                </a:cubicBezTo>
                <a:cubicBezTo>
                  <a:pt x="839788" y="1408795"/>
                  <a:pt x="473343" y="1805375"/>
                  <a:pt x="3758" y="1853064"/>
                </a:cubicBezTo>
                <a:lnTo>
                  <a:pt x="0" y="1853254"/>
                </a:lnTo>
                <a:lnTo>
                  <a:pt x="0" y="1626179"/>
                </a:lnTo>
                <a:lnTo>
                  <a:pt x="51385" y="1620999"/>
                </a:lnTo>
                <a:cubicBezTo>
                  <a:pt x="374360" y="1554908"/>
                  <a:pt x="617314" y="1269140"/>
                  <a:pt x="617314" y="926627"/>
                </a:cubicBezTo>
                <a:cubicBezTo>
                  <a:pt x="617314" y="584115"/>
                  <a:pt x="374360" y="298346"/>
                  <a:pt x="51385" y="232256"/>
                </a:cubicBezTo>
                <a:lnTo>
                  <a:pt x="0" y="227076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9" name="Image 9" descr="fuzzy vs binary"/>
          <p:cNvPicPr>
            <a:picLocks noChangeAspect="1"/>
          </p:cNvPicPr>
          <p:nvPr/>
        </p:nvPicPr>
        <p:blipFill>
          <a:blip r:embed="rId1"/>
          <a:srcRect l="12434" t="12714" r="12036" b="22658"/>
          <a:stretch>
            <a:fillRect/>
          </a:stretch>
        </p:blipFill>
        <p:spPr>
          <a:xfrm>
            <a:off x="667385" y="1848485"/>
            <a:ext cx="5525770" cy="4129405"/>
          </a:xfrm>
          <a:prstGeom prst="rect">
            <a:avLst/>
          </a:prstGeom>
        </p:spPr>
      </p:pic>
      <p:pic>
        <p:nvPicPr>
          <p:cNvPr id="7" name="Image 1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780" y="2258695"/>
            <a:ext cx="5594350" cy="36302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fr-FR" altLang="en-US"/>
              <a:t>PV characteristics</a:t>
            </a:r>
            <a:endParaRPr lang="fr-FR" alt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62635" y="2385695"/>
            <a:ext cx="4932045" cy="2951480"/>
          </a:xfrm>
        </p:spPr>
        <p:txBody>
          <a:bodyPr/>
          <a:p>
            <a:r>
              <a:rPr lang="fr-FR" altLang="en-US" sz="2200">
                <a:latin typeface="+mj-lt"/>
                <a:cs typeface="+mj-lt"/>
              </a:rPr>
              <a:t>VOC = 38.4 V</a:t>
            </a:r>
            <a:endParaRPr lang="fr-FR" altLang="en-US" sz="2200">
              <a:latin typeface="+mj-lt"/>
              <a:cs typeface="+mj-lt"/>
            </a:endParaRPr>
          </a:p>
          <a:p>
            <a:r>
              <a:rPr lang="fr-FR" altLang="en-US" sz="2200">
                <a:latin typeface="+mj-lt"/>
                <a:cs typeface="+mj-lt"/>
              </a:rPr>
              <a:t>ISC= 8.85 Amp</a:t>
            </a:r>
            <a:endParaRPr lang="fr-FR" altLang="en-US" sz="2200">
              <a:latin typeface="+mj-lt"/>
              <a:cs typeface="+mj-lt"/>
            </a:endParaRPr>
          </a:p>
          <a:p>
            <a:r>
              <a:rPr lang="fr-FR" altLang="en-US" sz="2200">
                <a:latin typeface="+mj-lt"/>
                <a:cs typeface="+mj-lt"/>
              </a:rPr>
              <a:t>VMP= 30.7 V</a:t>
            </a:r>
            <a:endParaRPr lang="fr-FR" altLang="en-US" sz="2200">
              <a:latin typeface="+mj-lt"/>
              <a:cs typeface="+mj-lt"/>
            </a:endParaRPr>
          </a:p>
          <a:p>
            <a:r>
              <a:rPr lang="fr-FR" altLang="en-US" sz="2200">
                <a:latin typeface="+mj-lt"/>
                <a:cs typeface="+mj-lt"/>
              </a:rPr>
              <a:t>Maximum Power= 248.977 W</a:t>
            </a:r>
            <a:endParaRPr lang="fr-FR" altLang="en-US" sz="2200">
              <a:latin typeface="+mj-lt"/>
              <a:cs typeface="+mj-lt"/>
            </a:endParaRPr>
          </a:p>
          <a:p>
            <a:r>
              <a:rPr lang="fr-FR" altLang="en-US" sz="2200">
                <a:latin typeface="+mj-lt"/>
                <a:cs typeface="+mj-lt"/>
              </a:rPr>
              <a:t>IMP= 8.11 Amp</a:t>
            </a:r>
            <a:endParaRPr lang="fr-FR" altLang="en-US" sz="2200">
              <a:latin typeface="+mj-lt"/>
              <a:cs typeface="+mj-lt"/>
            </a:endParaRPr>
          </a:p>
          <a:p>
            <a:endParaRPr lang="fr-FR" altLang="en-US" sz="2200">
              <a:latin typeface="+mj-lt"/>
              <a:cs typeface="+mj-lt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161" name="任意多边形: 形状 160"/>
          <p:cNvSpPr/>
          <p:nvPr/>
        </p:nvSpPr>
        <p:spPr>
          <a:xfrm>
            <a:off x="10531730" y="0"/>
            <a:ext cx="1660270" cy="1458097"/>
          </a:xfrm>
          <a:custGeom>
            <a:avLst/>
            <a:gdLst>
              <a:gd name="connsiteX0" fmla="*/ 4788 w 6688176"/>
              <a:gd name="connsiteY0" fmla="*/ 0 h 5873749"/>
              <a:gd name="connsiteX1" fmla="*/ 6688176 w 6688176"/>
              <a:gd name="connsiteY1" fmla="*/ 0 h 5873749"/>
              <a:gd name="connsiteX2" fmla="*/ 6688176 w 6688176"/>
              <a:gd name="connsiteY2" fmla="*/ 5373148 h 5873749"/>
              <a:gd name="connsiteX3" fmla="*/ 6648054 w 6688176"/>
              <a:gd name="connsiteY3" fmla="*/ 5396331 h 5873749"/>
              <a:gd name="connsiteX4" fmla="*/ 4208888 w 6688176"/>
              <a:gd name="connsiteY4" fmla="*/ 5776333 h 5873749"/>
              <a:gd name="connsiteX5" fmla="*/ 3339093 w 6688176"/>
              <a:gd name="connsiteY5" fmla="*/ 3267308 h 5873749"/>
              <a:gd name="connsiteX6" fmla="*/ 406323 w 6688176"/>
              <a:gd name="connsiteY6" fmla="*/ 1405055 h 5873749"/>
              <a:gd name="connsiteX7" fmla="*/ 0 w 6688176"/>
              <a:gd name="connsiteY7" fmla="*/ 127543 h 587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88176" h="5873749">
                <a:moveTo>
                  <a:pt x="4788" y="0"/>
                </a:moveTo>
                <a:lnTo>
                  <a:pt x="6688176" y="0"/>
                </a:lnTo>
                <a:lnTo>
                  <a:pt x="6688176" y="5373148"/>
                </a:lnTo>
                <a:lnTo>
                  <a:pt x="6648054" y="5396331"/>
                </a:lnTo>
                <a:cubicBezTo>
                  <a:pt x="5892171" y="5805953"/>
                  <a:pt x="5019675" y="6007488"/>
                  <a:pt x="4208888" y="5776333"/>
                </a:cubicBezTo>
                <a:cubicBezTo>
                  <a:pt x="2911629" y="5406485"/>
                  <a:pt x="3972854" y="3995854"/>
                  <a:pt x="3339093" y="3267308"/>
                </a:cubicBezTo>
                <a:cubicBezTo>
                  <a:pt x="2705332" y="2538762"/>
                  <a:pt x="861664" y="2126167"/>
                  <a:pt x="406323" y="1405055"/>
                </a:cubicBezTo>
                <a:cubicBezTo>
                  <a:pt x="178653" y="1044499"/>
                  <a:pt x="4879" y="578471"/>
                  <a:pt x="0" y="12754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pic>
        <p:nvPicPr>
          <p:cNvPr id="13" name="Espace réservé du contenu 12" descr="2022-04-19 (12)"/>
          <p:cNvPicPr>
            <a:picLocks noChangeAspect="1"/>
          </p:cNvPicPr>
          <p:nvPr>
            <p:ph sz="half" idx="2"/>
          </p:nvPr>
        </p:nvPicPr>
        <p:blipFill>
          <a:blip r:embed="rId1"/>
          <a:srcRect l="40650" t="10838" r="26655" b="40265"/>
          <a:stretch>
            <a:fillRect/>
          </a:stretch>
        </p:blipFill>
        <p:spPr>
          <a:xfrm>
            <a:off x="5943600" y="1527175"/>
            <a:ext cx="5732780" cy="4377690"/>
          </a:xfrm>
          <a:prstGeom prst="rect">
            <a:avLst/>
          </a:prstGeom>
        </p:spPr>
      </p:pic>
      <p:sp>
        <p:nvSpPr>
          <p:cNvPr id="6" name="Zone de texte 5"/>
          <p:cNvSpPr txBox="1"/>
          <p:nvPr/>
        </p:nvSpPr>
        <p:spPr>
          <a:xfrm>
            <a:off x="7049135" y="1089660"/>
            <a:ext cx="34823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fr-FR" altLang="en-US" b="1">
                <a:latin typeface="+mj-lt"/>
                <a:cs typeface="+mj-lt"/>
                <a:sym typeface="+mn-ea"/>
              </a:rPr>
              <a:t>Maximum power point graphs</a:t>
            </a:r>
            <a:endParaRPr lang="fr-FR" altLang="en-US"/>
          </a:p>
        </p:txBody>
      </p:sp>
      <p:sp>
        <p:nvSpPr>
          <p:cNvPr id="7" name="任意多边形: 形状 161"/>
          <p:cNvSpPr/>
          <p:nvPr/>
        </p:nvSpPr>
        <p:spPr>
          <a:xfrm rot="10800000">
            <a:off x="0" y="5697414"/>
            <a:ext cx="1321506" cy="1160585"/>
          </a:xfrm>
          <a:custGeom>
            <a:avLst/>
            <a:gdLst>
              <a:gd name="connsiteX0" fmla="*/ 4788 w 6688176"/>
              <a:gd name="connsiteY0" fmla="*/ 0 h 5873749"/>
              <a:gd name="connsiteX1" fmla="*/ 6688176 w 6688176"/>
              <a:gd name="connsiteY1" fmla="*/ 0 h 5873749"/>
              <a:gd name="connsiteX2" fmla="*/ 6688176 w 6688176"/>
              <a:gd name="connsiteY2" fmla="*/ 5373148 h 5873749"/>
              <a:gd name="connsiteX3" fmla="*/ 6648054 w 6688176"/>
              <a:gd name="connsiteY3" fmla="*/ 5396331 h 5873749"/>
              <a:gd name="connsiteX4" fmla="*/ 4208888 w 6688176"/>
              <a:gd name="connsiteY4" fmla="*/ 5776333 h 5873749"/>
              <a:gd name="connsiteX5" fmla="*/ 3339093 w 6688176"/>
              <a:gd name="connsiteY5" fmla="*/ 3267308 h 5873749"/>
              <a:gd name="connsiteX6" fmla="*/ 406323 w 6688176"/>
              <a:gd name="connsiteY6" fmla="*/ 1405055 h 5873749"/>
              <a:gd name="connsiteX7" fmla="*/ 0 w 6688176"/>
              <a:gd name="connsiteY7" fmla="*/ 127543 h 587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88176" h="5873749">
                <a:moveTo>
                  <a:pt x="4788" y="0"/>
                </a:moveTo>
                <a:lnTo>
                  <a:pt x="6688176" y="0"/>
                </a:lnTo>
                <a:lnTo>
                  <a:pt x="6688176" y="5373148"/>
                </a:lnTo>
                <a:lnTo>
                  <a:pt x="6648054" y="5396331"/>
                </a:lnTo>
                <a:cubicBezTo>
                  <a:pt x="5892171" y="5805953"/>
                  <a:pt x="5019675" y="6007488"/>
                  <a:pt x="4208888" y="5776333"/>
                </a:cubicBezTo>
                <a:cubicBezTo>
                  <a:pt x="2911629" y="5406485"/>
                  <a:pt x="3972854" y="3995854"/>
                  <a:pt x="3339093" y="3267308"/>
                </a:cubicBezTo>
                <a:cubicBezTo>
                  <a:pt x="2705332" y="2538762"/>
                  <a:pt x="861664" y="2126167"/>
                  <a:pt x="406323" y="1405055"/>
                </a:cubicBezTo>
                <a:cubicBezTo>
                  <a:pt x="178653" y="1044499"/>
                  <a:pt x="4879" y="578471"/>
                  <a:pt x="0" y="12754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椭圆 195"/>
          <p:cNvSpPr/>
          <p:nvPr/>
        </p:nvSpPr>
        <p:spPr>
          <a:xfrm flipH="1">
            <a:off x="11190923" y="5671177"/>
            <a:ext cx="373958" cy="373958"/>
          </a:xfrm>
          <a:prstGeom prst="ellipse">
            <a:avLst/>
          </a:prstGeom>
          <a:solidFill>
            <a:schemeClr val="accent2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椭圆 196"/>
          <p:cNvSpPr/>
          <p:nvPr/>
        </p:nvSpPr>
        <p:spPr>
          <a:xfrm flipH="1">
            <a:off x="1050631" y="959070"/>
            <a:ext cx="373958" cy="373958"/>
          </a:xfrm>
          <a:prstGeom prst="ellipse">
            <a:avLst/>
          </a:prstGeom>
          <a:solidFill>
            <a:schemeClr val="accent5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任意多边形: 形状 220"/>
          <p:cNvSpPr/>
          <p:nvPr/>
        </p:nvSpPr>
        <p:spPr>
          <a:xfrm>
            <a:off x="9489723" y="0"/>
            <a:ext cx="2702277" cy="2353608"/>
          </a:xfrm>
          <a:custGeom>
            <a:avLst/>
            <a:gdLst>
              <a:gd name="connsiteX0" fmla="*/ 67604 w 2702277"/>
              <a:gd name="connsiteY0" fmla="*/ 0 h 2353608"/>
              <a:gd name="connsiteX1" fmla="*/ 534147 w 2702277"/>
              <a:gd name="connsiteY1" fmla="*/ 0 h 2353608"/>
              <a:gd name="connsiteX2" fmla="*/ 508679 w 2702277"/>
              <a:gd name="connsiteY2" fmla="*/ 69585 h 2353608"/>
              <a:gd name="connsiteX3" fmla="*/ 444949 w 2702277"/>
              <a:gd name="connsiteY3" fmla="*/ 491118 h 2353608"/>
              <a:gd name="connsiteX4" fmla="*/ 1862490 w 2702277"/>
              <a:gd name="connsiteY4" fmla="*/ 1908659 h 2353608"/>
              <a:gd name="connsiteX5" fmla="*/ 2655051 w 2702277"/>
              <a:gd name="connsiteY5" fmla="*/ 1666565 h 2353608"/>
              <a:gd name="connsiteX6" fmla="*/ 2702277 w 2702277"/>
              <a:gd name="connsiteY6" fmla="*/ 1631250 h 2353608"/>
              <a:gd name="connsiteX7" fmla="*/ 2702277 w 2702277"/>
              <a:gd name="connsiteY7" fmla="*/ 2151932 h 2353608"/>
              <a:gd name="connsiteX8" fmla="*/ 2587455 w 2702277"/>
              <a:gd name="connsiteY8" fmla="*/ 2207245 h 2353608"/>
              <a:gd name="connsiteX9" fmla="*/ 1862490 w 2702277"/>
              <a:gd name="connsiteY9" fmla="*/ 2353608 h 2353608"/>
              <a:gd name="connsiteX10" fmla="*/ 0 w 2702277"/>
              <a:gd name="connsiteY10" fmla="*/ 491118 h 2353608"/>
              <a:gd name="connsiteX11" fmla="*/ 37839 w 2702277"/>
              <a:gd name="connsiteY11" fmla="*/ 115761 h 235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02277" h="2353608">
                <a:moveTo>
                  <a:pt x="67604" y="0"/>
                </a:moveTo>
                <a:lnTo>
                  <a:pt x="534147" y="0"/>
                </a:lnTo>
                <a:lnTo>
                  <a:pt x="508679" y="69585"/>
                </a:lnTo>
                <a:cubicBezTo>
                  <a:pt x="467261" y="202747"/>
                  <a:pt x="444949" y="344327"/>
                  <a:pt x="444949" y="491118"/>
                </a:cubicBezTo>
                <a:cubicBezTo>
                  <a:pt x="444949" y="1274004"/>
                  <a:pt x="1079604" y="1908659"/>
                  <a:pt x="1862490" y="1908659"/>
                </a:cubicBezTo>
                <a:cubicBezTo>
                  <a:pt x="2156072" y="1908659"/>
                  <a:pt x="2428810" y="1819411"/>
                  <a:pt x="2655051" y="1666565"/>
                </a:cubicBezTo>
                <a:lnTo>
                  <a:pt x="2702277" y="1631250"/>
                </a:lnTo>
                <a:lnTo>
                  <a:pt x="2702277" y="2151932"/>
                </a:lnTo>
                <a:lnTo>
                  <a:pt x="2587455" y="2207245"/>
                </a:lnTo>
                <a:cubicBezTo>
                  <a:pt x="2364630" y="2301492"/>
                  <a:pt x="2119646" y="2353608"/>
                  <a:pt x="1862490" y="2353608"/>
                </a:cubicBezTo>
                <a:cubicBezTo>
                  <a:pt x="833865" y="2353608"/>
                  <a:pt x="0" y="1519743"/>
                  <a:pt x="0" y="491118"/>
                </a:cubicBezTo>
                <a:cubicBezTo>
                  <a:pt x="0" y="362540"/>
                  <a:pt x="13029" y="237005"/>
                  <a:pt x="37839" y="11576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09" name="直接箭头连接符 208"/>
          <p:cNvCxnSpPr/>
          <p:nvPr/>
        </p:nvCxnSpPr>
        <p:spPr>
          <a:xfrm flipV="1">
            <a:off x="7282647" y="6045210"/>
            <a:ext cx="761602" cy="812790"/>
          </a:xfrm>
          <a:prstGeom prst="straightConnector1">
            <a:avLst/>
          </a:prstGeom>
          <a:noFill/>
          <a:ln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Zone de texte 1"/>
          <p:cNvSpPr txBox="1"/>
          <p:nvPr/>
        </p:nvSpPr>
        <p:spPr>
          <a:xfrm>
            <a:off x="624205" y="1875155"/>
            <a:ext cx="5667375" cy="3413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altLang="en-US">
                <a:latin typeface="+mj-lt"/>
                <a:cs typeface="+mj-lt"/>
              </a:rPr>
              <a:t>The advised MOSFET switching frequency, according to the literature, is </a:t>
            </a:r>
            <a:r>
              <a:rPr lang="fr-FR" altLang="en-US" b="1">
                <a:latin typeface="+mj-lt"/>
                <a:cs typeface="+mj-lt"/>
              </a:rPr>
              <a:t>fs= 50 Khz</a:t>
            </a:r>
            <a:r>
              <a:rPr lang="fr-FR" altLang="en-US">
                <a:latin typeface="+mj-lt"/>
                <a:cs typeface="+mj-lt"/>
              </a:rPr>
              <a:t>.</a:t>
            </a:r>
            <a:endParaRPr lang="fr-FR" altLang="en-US">
              <a:latin typeface="+mj-lt"/>
              <a:cs typeface="+mj-lt"/>
            </a:endParaRPr>
          </a:p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altLang="en-US">
                <a:latin typeface="+mj-lt"/>
                <a:cs typeface="+mj-lt"/>
                <a:sym typeface="+mn-ea"/>
              </a:rPr>
              <a:t>The load resistance is set at </a:t>
            </a:r>
            <a:r>
              <a:rPr lang="fr-FR" altLang="en-US" b="1">
                <a:latin typeface="+mj-lt"/>
                <a:cs typeface="+mj-lt"/>
                <a:sym typeface="+mn-ea"/>
              </a:rPr>
              <a:t>10 Ω </a:t>
            </a:r>
            <a:r>
              <a:rPr lang="fr-FR" altLang="en-US">
                <a:latin typeface="+mj-lt"/>
                <a:cs typeface="+mj-lt"/>
                <a:sym typeface="+mn-ea"/>
              </a:rPr>
              <a:t>.</a:t>
            </a:r>
            <a:endParaRPr lang="fr-FR" altLang="en-US">
              <a:latin typeface="+mj-lt"/>
              <a:cs typeface="+mj-lt"/>
            </a:endParaRPr>
          </a:p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altLang="en-US">
                <a:latin typeface="+mj-lt"/>
                <a:cs typeface="+mj-lt"/>
              </a:rPr>
              <a:t>The converter operates in continuous conduction mode (CCM).</a:t>
            </a:r>
            <a:endParaRPr lang="fr-FR" altLang="en-US">
              <a:latin typeface="+mj-lt"/>
              <a:cs typeface="+mj-lt"/>
            </a:endParaRPr>
          </a:p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altLang="en-US">
                <a:latin typeface="+mj-lt"/>
                <a:cs typeface="+mj-lt"/>
              </a:rPr>
              <a:t>The minimal inductance calculated using the previous equation is:  </a:t>
            </a:r>
            <a:r>
              <a:rPr lang="fr-FR" altLang="en-US" b="1">
                <a:latin typeface="+mj-lt"/>
                <a:cs typeface="+mj-lt"/>
              </a:rPr>
              <a:t>Lmin = 0.012 H</a:t>
            </a:r>
            <a:r>
              <a:rPr lang="fr-FR" altLang="en-US">
                <a:latin typeface="+mj-lt"/>
                <a:cs typeface="+mj-lt"/>
              </a:rPr>
              <a:t> .</a:t>
            </a:r>
            <a:endParaRPr lang="fr-FR" altLang="en-US">
              <a:latin typeface="+mj-lt"/>
              <a:cs typeface="+mj-lt"/>
            </a:endParaRPr>
          </a:p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altLang="en-US">
                <a:latin typeface="+mj-lt"/>
                <a:cs typeface="+mj-lt"/>
              </a:rPr>
              <a:t>The minimum value for the filter capacitance that results in a small voltage ripple is of </a:t>
            </a:r>
            <a:endParaRPr lang="fr-FR" altLang="en-US">
              <a:latin typeface="+mj-lt"/>
              <a:cs typeface="+mj-lt"/>
            </a:endParaRPr>
          </a:p>
          <a:p>
            <a:pPr indent="0" algn="l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fr-FR" altLang="en-US" b="1">
                <a:latin typeface="+mj-lt"/>
                <a:cs typeface="+mj-lt"/>
              </a:rPr>
              <a:t>C =</a:t>
            </a:r>
            <a:r>
              <a:rPr lang="fr-FR" altLang="en-US">
                <a:latin typeface="+mj-lt"/>
                <a:cs typeface="+mj-lt"/>
              </a:rPr>
              <a:t> </a:t>
            </a:r>
            <a:r>
              <a:rPr lang="fr-FR" altLang="en-US" b="1">
                <a:latin typeface="+mj-lt"/>
                <a:cs typeface="+mj-lt"/>
              </a:rPr>
              <a:t>0.012 µF</a:t>
            </a:r>
            <a:r>
              <a:rPr lang="fr-FR" altLang="en-US">
                <a:latin typeface="+mj-lt"/>
                <a:cs typeface="+mj-lt"/>
              </a:rPr>
              <a:t> . </a:t>
            </a:r>
            <a:endParaRPr lang="fr-FR" altLang="en-US">
              <a:latin typeface="+mj-lt"/>
              <a:cs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fr-FR" altLang="en-US">
              <a:latin typeface="+mj-lt"/>
              <a:cs typeface="+mj-lt"/>
            </a:endParaRPr>
          </a:p>
        </p:txBody>
      </p:sp>
      <p:pic>
        <p:nvPicPr>
          <p:cNvPr id="47" name="Image 15"/>
          <p:cNvPicPr>
            <a:picLocks noChangeAspect="1"/>
          </p:cNvPicPr>
          <p:nvPr/>
        </p:nvPicPr>
        <p:blipFill>
          <a:blip r:embed="rId1"/>
          <a:srcRect r="46738" b="6082"/>
          <a:stretch>
            <a:fillRect/>
          </a:stretch>
        </p:blipFill>
        <p:spPr>
          <a:xfrm>
            <a:off x="2225040" y="5151755"/>
            <a:ext cx="3045460" cy="1145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Image 16"/>
          <p:cNvPicPr>
            <a:picLocks noChangeAspect="1"/>
          </p:cNvPicPr>
          <p:nvPr/>
        </p:nvPicPr>
        <p:blipFill>
          <a:blip r:embed="rId2"/>
          <a:srcRect r="45539" b="11395"/>
          <a:stretch>
            <a:fillRect/>
          </a:stretch>
        </p:blipFill>
        <p:spPr>
          <a:xfrm>
            <a:off x="5636895" y="5461000"/>
            <a:ext cx="2545080" cy="66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Zone de texte 2"/>
          <p:cNvSpPr txBox="1"/>
          <p:nvPr/>
        </p:nvSpPr>
        <p:spPr>
          <a:xfrm>
            <a:off x="1917065" y="721995"/>
            <a:ext cx="7799705" cy="6756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fr-FR" altLang="en-US" sz="38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lt"/>
              </a:rPr>
              <a:t>Boost Converter characteristics:</a:t>
            </a:r>
            <a:r>
              <a:rPr lang="fr-FR" altLang="en-US" sz="3800">
                <a:latin typeface="+mj-lt"/>
                <a:cs typeface="+mj-lt"/>
              </a:rPr>
              <a:t> </a:t>
            </a:r>
            <a:endParaRPr lang="fr-FR" altLang="en-US" sz="3800">
              <a:latin typeface="+mj-lt"/>
              <a:cs typeface="+mj-lt"/>
            </a:endParaRPr>
          </a:p>
        </p:txBody>
      </p:sp>
      <p:pic>
        <p:nvPicPr>
          <p:cNvPr id="30" name="Image 30" descr="T"/>
          <p:cNvPicPr>
            <a:picLocks noChangeAspect="1"/>
          </p:cNvPicPr>
          <p:nvPr/>
        </p:nvPicPr>
        <p:blipFill>
          <a:blip r:embed="rId3"/>
          <a:srcRect l="33381" r="20222"/>
          <a:stretch>
            <a:fillRect/>
          </a:stretch>
        </p:blipFill>
        <p:spPr>
          <a:xfrm>
            <a:off x="6459855" y="1897380"/>
            <a:ext cx="4987290" cy="3063875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任意多边形: 形状 161"/>
          <p:cNvSpPr/>
          <p:nvPr/>
        </p:nvSpPr>
        <p:spPr>
          <a:xfrm rot="10800000">
            <a:off x="0" y="5697414"/>
            <a:ext cx="1321506" cy="1160585"/>
          </a:xfrm>
          <a:custGeom>
            <a:avLst/>
            <a:gdLst>
              <a:gd name="connsiteX0" fmla="*/ 4788 w 6688176"/>
              <a:gd name="connsiteY0" fmla="*/ 0 h 5873749"/>
              <a:gd name="connsiteX1" fmla="*/ 6688176 w 6688176"/>
              <a:gd name="connsiteY1" fmla="*/ 0 h 5873749"/>
              <a:gd name="connsiteX2" fmla="*/ 6688176 w 6688176"/>
              <a:gd name="connsiteY2" fmla="*/ 5373148 h 5873749"/>
              <a:gd name="connsiteX3" fmla="*/ 6648054 w 6688176"/>
              <a:gd name="connsiteY3" fmla="*/ 5396331 h 5873749"/>
              <a:gd name="connsiteX4" fmla="*/ 4208888 w 6688176"/>
              <a:gd name="connsiteY4" fmla="*/ 5776333 h 5873749"/>
              <a:gd name="connsiteX5" fmla="*/ 3339093 w 6688176"/>
              <a:gd name="connsiteY5" fmla="*/ 3267308 h 5873749"/>
              <a:gd name="connsiteX6" fmla="*/ 406323 w 6688176"/>
              <a:gd name="connsiteY6" fmla="*/ 1405055 h 5873749"/>
              <a:gd name="connsiteX7" fmla="*/ 0 w 6688176"/>
              <a:gd name="connsiteY7" fmla="*/ 127543 h 587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88176" h="5873749">
                <a:moveTo>
                  <a:pt x="4788" y="0"/>
                </a:moveTo>
                <a:lnTo>
                  <a:pt x="6688176" y="0"/>
                </a:lnTo>
                <a:lnTo>
                  <a:pt x="6688176" y="5373148"/>
                </a:lnTo>
                <a:lnTo>
                  <a:pt x="6648054" y="5396331"/>
                </a:lnTo>
                <a:cubicBezTo>
                  <a:pt x="5892171" y="5805953"/>
                  <a:pt x="5019675" y="6007488"/>
                  <a:pt x="4208888" y="5776333"/>
                </a:cubicBezTo>
                <a:cubicBezTo>
                  <a:pt x="2911629" y="5406485"/>
                  <a:pt x="3972854" y="3995854"/>
                  <a:pt x="3339093" y="3267308"/>
                </a:cubicBezTo>
                <a:cubicBezTo>
                  <a:pt x="2705332" y="2538762"/>
                  <a:pt x="861664" y="2126167"/>
                  <a:pt x="406323" y="1405055"/>
                </a:cubicBezTo>
                <a:cubicBezTo>
                  <a:pt x="178653" y="1044499"/>
                  <a:pt x="4879" y="578471"/>
                  <a:pt x="0" y="12754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任意多边形: 形状 161"/>
          <p:cNvSpPr/>
          <p:nvPr/>
        </p:nvSpPr>
        <p:spPr>
          <a:xfrm rot="10800000">
            <a:off x="0" y="5697414"/>
            <a:ext cx="1321506" cy="1160585"/>
          </a:xfrm>
          <a:custGeom>
            <a:avLst/>
            <a:gdLst>
              <a:gd name="connsiteX0" fmla="*/ 4788 w 6688176"/>
              <a:gd name="connsiteY0" fmla="*/ 0 h 5873749"/>
              <a:gd name="connsiteX1" fmla="*/ 6688176 w 6688176"/>
              <a:gd name="connsiteY1" fmla="*/ 0 h 5873749"/>
              <a:gd name="connsiteX2" fmla="*/ 6688176 w 6688176"/>
              <a:gd name="connsiteY2" fmla="*/ 5373148 h 5873749"/>
              <a:gd name="connsiteX3" fmla="*/ 6648054 w 6688176"/>
              <a:gd name="connsiteY3" fmla="*/ 5396331 h 5873749"/>
              <a:gd name="connsiteX4" fmla="*/ 4208888 w 6688176"/>
              <a:gd name="connsiteY4" fmla="*/ 5776333 h 5873749"/>
              <a:gd name="connsiteX5" fmla="*/ 3339093 w 6688176"/>
              <a:gd name="connsiteY5" fmla="*/ 3267308 h 5873749"/>
              <a:gd name="connsiteX6" fmla="*/ 406323 w 6688176"/>
              <a:gd name="connsiteY6" fmla="*/ 1405055 h 5873749"/>
              <a:gd name="connsiteX7" fmla="*/ 0 w 6688176"/>
              <a:gd name="connsiteY7" fmla="*/ 127543 h 587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88176" h="5873749">
                <a:moveTo>
                  <a:pt x="4788" y="0"/>
                </a:moveTo>
                <a:lnTo>
                  <a:pt x="6688176" y="0"/>
                </a:lnTo>
                <a:lnTo>
                  <a:pt x="6688176" y="5373148"/>
                </a:lnTo>
                <a:lnTo>
                  <a:pt x="6648054" y="5396331"/>
                </a:lnTo>
                <a:cubicBezTo>
                  <a:pt x="5892171" y="5805953"/>
                  <a:pt x="5019675" y="6007488"/>
                  <a:pt x="4208888" y="5776333"/>
                </a:cubicBezTo>
                <a:cubicBezTo>
                  <a:pt x="2911629" y="5406485"/>
                  <a:pt x="3972854" y="3995854"/>
                  <a:pt x="3339093" y="3267308"/>
                </a:cubicBezTo>
                <a:cubicBezTo>
                  <a:pt x="2705332" y="2538762"/>
                  <a:pt x="861664" y="2126167"/>
                  <a:pt x="406323" y="1405055"/>
                </a:cubicBezTo>
                <a:cubicBezTo>
                  <a:pt x="178653" y="1044499"/>
                  <a:pt x="4879" y="578471"/>
                  <a:pt x="0" y="12754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0" name="任意多边形: 形状 199"/>
          <p:cNvSpPr/>
          <p:nvPr/>
        </p:nvSpPr>
        <p:spPr>
          <a:xfrm>
            <a:off x="7976155" y="1"/>
            <a:ext cx="4215845" cy="3826861"/>
          </a:xfrm>
          <a:custGeom>
            <a:avLst/>
            <a:gdLst>
              <a:gd name="connsiteX0" fmla="*/ 0 w 4215845"/>
              <a:gd name="connsiteY0" fmla="*/ 0 h 3826861"/>
              <a:gd name="connsiteX1" fmla="*/ 4215845 w 4215845"/>
              <a:gd name="connsiteY1" fmla="*/ 0 h 3826861"/>
              <a:gd name="connsiteX2" fmla="*/ 4215845 w 4215845"/>
              <a:gd name="connsiteY2" fmla="*/ 3826861 h 3826861"/>
              <a:gd name="connsiteX3" fmla="*/ 4194612 w 4215845"/>
              <a:gd name="connsiteY3" fmla="*/ 3812532 h 3826861"/>
              <a:gd name="connsiteX4" fmla="*/ 3592992 w 4215845"/>
              <a:gd name="connsiteY4" fmla="*/ 2902228 h 3826861"/>
              <a:gd name="connsiteX5" fmla="*/ 3096035 w 4215845"/>
              <a:gd name="connsiteY5" fmla="*/ 1093305 h 3826861"/>
              <a:gd name="connsiteX6" fmla="*/ 126790 w 4215845"/>
              <a:gd name="connsiteY6" fmla="*/ 46008 h 3826861"/>
              <a:gd name="connsiteX0-1" fmla="*/ 0 w 4215845"/>
              <a:gd name="connsiteY0-2" fmla="*/ 0 h 3826861"/>
              <a:gd name="connsiteX1-3" fmla="*/ 4215845 w 4215845"/>
              <a:gd name="connsiteY1-4" fmla="*/ 0 h 3826861"/>
              <a:gd name="connsiteX2-5" fmla="*/ 4215845 w 4215845"/>
              <a:gd name="connsiteY2-6" fmla="*/ 3826861 h 3826861"/>
              <a:gd name="connsiteX3-7" fmla="*/ 4194612 w 4215845"/>
              <a:gd name="connsiteY3-8" fmla="*/ 3812532 h 3826861"/>
              <a:gd name="connsiteX4-9" fmla="*/ 3592992 w 4215845"/>
              <a:gd name="connsiteY4-10" fmla="*/ 2902228 h 3826861"/>
              <a:gd name="connsiteX5-11" fmla="*/ 2658714 w 4215845"/>
              <a:gd name="connsiteY5-12" fmla="*/ 934279 h 3826861"/>
              <a:gd name="connsiteX6-13" fmla="*/ 126790 w 4215845"/>
              <a:gd name="connsiteY6-14" fmla="*/ 46008 h 3826861"/>
              <a:gd name="connsiteX7" fmla="*/ 0 w 4215845"/>
              <a:gd name="connsiteY7" fmla="*/ 0 h 3826861"/>
              <a:gd name="connsiteX0-15" fmla="*/ 0 w 4215845"/>
              <a:gd name="connsiteY0-16" fmla="*/ 0 h 3826861"/>
              <a:gd name="connsiteX1-17" fmla="*/ 4215845 w 4215845"/>
              <a:gd name="connsiteY1-18" fmla="*/ 0 h 3826861"/>
              <a:gd name="connsiteX2-19" fmla="*/ 4215845 w 4215845"/>
              <a:gd name="connsiteY2-20" fmla="*/ 3826861 h 3826861"/>
              <a:gd name="connsiteX3-21" fmla="*/ 4194612 w 4215845"/>
              <a:gd name="connsiteY3-22" fmla="*/ 3812532 h 3826861"/>
              <a:gd name="connsiteX4-23" fmla="*/ 3592992 w 4215845"/>
              <a:gd name="connsiteY4-24" fmla="*/ 2902228 h 3826861"/>
              <a:gd name="connsiteX5-25" fmla="*/ 2658714 w 4215845"/>
              <a:gd name="connsiteY5-26" fmla="*/ 934279 h 3826861"/>
              <a:gd name="connsiteX6-27" fmla="*/ 126790 w 4215845"/>
              <a:gd name="connsiteY6-28" fmla="*/ 46008 h 3826861"/>
              <a:gd name="connsiteX7-29" fmla="*/ 0 w 4215845"/>
              <a:gd name="connsiteY7-30" fmla="*/ 0 h 3826861"/>
              <a:gd name="connsiteX0-31" fmla="*/ 0 w 4215845"/>
              <a:gd name="connsiteY0-32" fmla="*/ 0 h 3826861"/>
              <a:gd name="connsiteX1-33" fmla="*/ 4215845 w 4215845"/>
              <a:gd name="connsiteY1-34" fmla="*/ 0 h 3826861"/>
              <a:gd name="connsiteX2-35" fmla="*/ 4215845 w 4215845"/>
              <a:gd name="connsiteY2-36" fmla="*/ 3826861 h 3826861"/>
              <a:gd name="connsiteX3-37" fmla="*/ 4194612 w 4215845"/>
              <a:gd name="connsiteY3-38" fmla="*/ 3812532 h 3826861"/>
              <a:gd name="connsiteX4-39" fmla="*/ 3592992 w 4215845"/>
              <a:gd name="connsiteY4-40" fmla="*/ 2902228 h 3826861"/>
              <a:gd name="connsiteX5-41" fmla="*/ 2658714 w 4215845"/>
              <a:gd name="connsiteY5-42" fmla="*/ 934279 h 3826861"/>
              <a:gd name="connsiteX6-43" fmla="*/ 126790 w 4215845"/>
              <a:gd name="connsiteY6-44" fmla="*/ 46008 h 3826861"/>
              <a:gd name="connsiteX7-45" fmla="*/ 0 w 4215845"/>
              <a:gd name="connsiteY7-46" fmla="*/ 0 h 3826861"/>
              <a:gd name="connsiteX0-47" fmla="*/ 0 w 4215845"/>
              <a:gd name="connsiteY0-48" fmla="*/ 0 h 3826861"/>
              <a:gd name="connsiteX1-49" fmla="*/ 4215845 w 4215845"/>
              <a:gd name="connsiteY1-50" fmla="*/ 0 h 3826861"/>
              <a:gd name="connsiteX2-51" fmla="*/ 4215845 w 4215845"/>
              <a:gd name="connsiteY2-52" fmla="*/ 3826861 h 3826861"/>
              <a:gd name="connsiteX3-53" fmla="*/ 4194612 w 4215845"/>
              <a:gd name="connsiteY3-54" fmla="*/ 3812532 h 3826861"/>
              <a:gd name="connsiteX4-55" fmla="*/ 3592992 w 4215845"/>
              <a:gd name="connsiteY4-56" fmla="*/ 2902228 h 3826861"/>
              <a:gd name="connsiteX5-57" fmla="*/ 2658714 w 4215845"/>
              <a:gd name="connsiteY5-58" fmla="*/ 934279 h 3826861"/>
              <a:gd name="connsiteX6-59" fmla="*/ 126790 w 4215845"/>
              <a:gd name="connsiteY6-60" fmla="*/ 46008 h 3826861"/>
              <a:gd name="connsiteX7-61" fmla="*/ 0 w 4215845"/>
              <a:gd name="connsiteY7-62" fmla="*/ 0 h 382686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29" y="connsiteY7-30"/>
              </a:cxn>
            </a:cxnLst>
            <a:rect l="l" t="t" r="r" b="b"/>
            <a:pathLst>
              <a:path w="4215845" h="3826861">
                <a:moveTo>
                  <a:pt x="0" y="0"/>
                </a:moveTo>
                <a:lnTo>
                  <a:pt x="4215845" y="0"/>
                </a:lnTo>
                <a:lnTo>
                  <a:pt x="4215845" y="3826861"/>
                </a:lnTo>
                <a:lnTo>
                  <a:pt x="4194612" y="3812532"/>
                </a:lnTo>
                <a:cubicBezTo>
                  <a:pt x="3917579" y="3605486"/>
                  <a:pt x="3671263" y="3277637"/>
                  <a:pt x="3592992" y="2902228"/>
                </a:cubicBezTo>
                <a:cubicBezTo>
                  <a:pt x="3414088" y="2044150"/>
                  <a:pt x="3462932" y="1369516"/>
                  <a:pt x="2658714" y="934279"/>
                </a:cubicBezTo>
                <a:cubicBezTo>
                  <a:pt x="1854496" y="499042"/>
                  <a:pt x="970765" y="342098"/>
                  <a:pt x="126790" y="46008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  <a:alpha val="18000"/>
                </a:schemeClr>
              </a:gs>
              <a:gs pos="100000">
                <a:schemeClr val="accent6">
                  <a:lumMod val="20000"/>
                  <a:lumOff val="80000"/>
                  <a:alpha val="3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Zone de texte 2"/>
          <p:cNvSpPr txBox="1"/>
          <p:nvPr/>
        </p:nvSpPr>
        <p:spPr>
          <a:xfrm>
            <a:off x="194945" y="584835"/>
            <a:ext cx="10873740" cy="675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fr-FR" altLang="en-US" sz="38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lt"/>
              </a:rPr>
              <a:t>Design of Fuzzy Logic Controller Parameters:</a:t>
            </a:r>
            <a:endParaRPr lang="fr-FR" altLang="en-US" sz="3800" b="1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+mj-lt"/>
            </a:endParaRPr>
          </a:p>
        </p:txBody>
      </p:sp>
      <p:pic>
        <p:nvPicPr>
          <p:cNvPr id="5" name="Imag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9305" y="1343660"/>
            <a:ext cx="9684385" cy="165608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 de texte 5"/>
          <p:cNvSpPr txBox="1"/>
          <p:nvPr/>
        </p:nvSpPr>
        <p:spPr>
          <a:xfrm>
            <a:off x="490855" y="3144520"/>
            <a:ext cx="11209655" cy="27482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fr-FR" altLang="en-US">
                <a:latin typeface="+mj-lt"/>
                <a:cs typeface="+mj-lt"/>
              </a:rPr>
              <a:t>Fuzzy control rules are extracted by analyzing the system behavior. </a:t>
            </a:r>
            <a:endParaRPr lang="fr-FR" altLang="en-US">
              <a:latin typeface="+mj-lt"/>
              <a:cs typeface="+mj-lt"/>
            </a:endParaRPr>
          </a:p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fr-FR" altLang="en-US">
                <a:latin typeface="+mj-lt"/>
                <a:cs typeface="+mj-lt"/>
              </a:rPr>
              <a:t>The different operating conditions are considered in order to improve tracking performance in terms of dynamic response and robustness. </a:t>
            </a:r>
            <a:endParaRPr lang="fr-FR" altLang="en-US">
              <a:latin typeface="+mj-lt"/>
              <a:cs typeface="+mj-lt"/>
            </a:endParaRPr>
          </a:p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fr-FR" altLang="en-US">
                <a:latin typeface="+mj-lt"/>
                <a:cs typeface="+mj-lt"/>
              </a:rPr>
              <a:t>The algorithm can be explained as follows: </a:t>
            </a:r>
            <a:endParaRPr lang="fr-FR" altLang="en-US">
              <a:latin typeface="+mj-lt"/>
              <a:cs typeface="+mj-lt"/>
            </a:endParaRPr>
          </a:p>
          <a:p>
            <a:pPr indent="0" algn="l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fr-FR" altLang="en-US">
                <a:latin typeface="+mj-lt"/>
                <a:cs typeface="+mj-lt"/>
              </a:rPr>
              <a:t>	-The initial duty cycle, D= 0. </a:t>
            </a:r>
            <a:endParaRPr lang="fr-FR" altLang="en-US">
              <a:latin typeface="+mj-lt"/>
              <a:cs typeface="+mj-lt"/>
            </a:endParaRPr>
          </a:p>
          <a:p>
            <a:pPr indent="0" algn="l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fr-FR" altLang="en-US">
                <a:latin typeface="+mj-lt"/>
                <a:cs typeface="+mj-lt"/>
              </a:rPr>
              <a:t>	-The converter input current Im, and voltage Vm sense the duty cycle resulting in maximum 	power at that time based on predicted values  in the fuzzy system. </a:t>
            </a:r>
            <a:endParaRPr lang="fr-FR" altLang="en-US">
              <a:latin typeface="+mj-lt"/>
              <a:cs typeface="+mj-lt"/>
            </a:endParaRPr>
          </a:p>
          <a:p>
            <a:pPr indent="0" algn="l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fr-FR" altLang="en-US">
                <a:latin typeface="+mj-lt"/>
                <a:cs typeface="+mj-lt"/>
              </a:rPr>
              <a:t>	-This operation is repeated until the system is both stable and at maximum power.</a:t>
            </a:r>
            <a:endParaRPr lang="fr-FR" altLang="en-US">
              <a:latin typeface="+mj-lt"/>
              <a:cs typeface="+mj-lt"/>
            </a:endParaRP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9" name="Entrée manuscrite 8"/>
              <p14:cNvContentPartPr/>
              <p14:nvPr/>
            </p14:nvContentPartPr>
            <p14:xfrm>
              <a:off x="9509125" y="1968500"/>
              <a:ext cx="15875" cy="360"/>
            </p14:xfrm>
          </p:contentPart>
        </mc:Choice>
        <mc:Fallback xmlns="">
          <p:pic>
            <p:nvPicPr>
              <p:cNvPr id="9" name="Entrée manuscrite 8"/>
            </p:nvPicPr>
            <p:blipFill>
              <a:blip r:embed="rId3"/>
            </p:blipFill>
            <p:spPr>
              <a:xfrm>
                <a:off x="9509125" y="1968500"/>
                <a:ext cx="15875" cy="360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DBDC5"/>
      </a:accent1>
      <a:accent2>
        <a:srgbClr val="7168DD"/>
      </a:accent2>
      <a:accent3>
        <a:srgbClr val="5AD0F0"/>
      </a:accent3>
      <a:accent4>
        <a:srgbClr val="4BCD73"/>
      </a:accent4>
      <a:accent5>
        <a:srgbClr val="FF557C"/>
      </a:accent5>
      <a:accent6>
        <a:srgbClr val="FF6158"/>
      </a:accent6>
      <a:hlink>
        <a:srgbClr val="0563C1"/>
      </a:hlink>
      <a:folHlink>
        <a:srgbClr val="954F72"/>
      </a:folHlink>
    </a:clrScheme>
    <a:fontScheme name="海外-常规-罗马体5">
      <a:majorFont>
        <a:latin typeface="Lora"/>
        <a:ea typeface="等线"/>
        <a:cs typeface=""/>
      </a:majorFont>
      <a:minorFont>
        <a:latin typeface="Quicksand"/>
        <a:ea typeface="等线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DBDC5"/>
    </a:accent1>
    <a:accent2>
      <a:srgbClr val="7168DD"/>
    </a:accent2>
    <a:accent3>
      <a:srgbClr val="5AD0F0"/>
    </a:accent3>
    <a:accent4>
      <a:srgbClr val="4BCD73"/>
    </a:accent4>
    <a:accent5>
      <a:srgbClr val="FF557C"/>
    </a:accent5>
    <a:accent6>
      <a:srgbClr val="FF6158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DBDC5"/>
    </a:accent1>
    <a:accent2>
      <a:srgbClr val="7168DD"/>
    </a:accent2>
    <a:accent3>
      <a:srgbClr val="5AD0F0"/>
    </a:accent3>
    <a:accent4>
      <a:srgbClr val="4BCD73"/>
    </a:accent4>
    <a:accent5>
      <a:srgbClr val="FF557C"/>
    </a:accent5>
    <a:accent6>
      <a:srgbClr val="FF6158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DBDC5"/>
    </a:accent1>
    <a:accent2>
      <a:srgbClr val="7168DD"/>
    </a:accent2>
    <a:accent3>
      <a:srgbClr val="5AD0F0"/>
    </a:accent3>
    <a:accent4>
      <a:srgbClr val="4BCD73"/>
    </a:accent4>
    <a:accent5>
      <a:srgbClr val="FF557C"/>
    </a:accent5>
    <a:accent6>
      <a:srgbClr val="FF6158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DBDC5"/>
    </a:accent1>
    <a:accent2>
      <a:srgbClr val="7168DD"/>
    </a:accent2>
    <a:accent3>
      <a:srgbClr val="5AD0F0"/>
    </a:accent3>
    <a:accent4>
      <a:srgbClr val="4BCD73"/>
    </a:accent4>
    <a:accent5>
      <a:srgbClr val="FF557C"/>
    </a:accent5>
    <a:accent6>
      <a:srgbClr val="FF6158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DBDC5"/>
    </a:accent1>
    <a:accent2>
      <a:srgbClr val="7168DD"/>
    </a:accent2>
    <a:accent3>
      <a:srgbClr val="5AD0F0"/>
    </a:accent3>
    <a:accent4>
      <a:srgbClr val="4BCD73"/>
    </a:accent4>
    <a:accent5>
      <a:srgbClr val="FF557C"/>
    </a:accent5>
    <a:accent6>
      <a:srgbClr val="FF6158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DBDC5"/>
    </a:accent1>
    <a:accent2>
      <a:srgbClr val="7168DD"/>
    </a:accent2>
    <a:accent3>
      <a:srgbClr val="5AD0F0"/>
    </a:accent3>
    <a:accent4>
      <a:srgbClr val="4BCD73"/>
    </a:accent4>
    <a:accent5>
      <a:srgbClr val="FF557C"/>
    </a:accent5>
    <a:accent6>
      <a:srgbClr val="FF6158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DBDC5"/>
    </a:accent1>
    <a:accent2>
      <a:srgbClr val="7168DD"/>
    </a:accent2>
    <a:accent3>
      <a:srgbClr val="5AD0F0"/>
    </a:accent3>
    <a:accent4>
      <a:srgbClr val="4BCD73"/>
    </a:accent4>
    <a:accent5>
      <a:srgbClr val="FF557C"/>
    </a:accent5>
    <a:accent6>
      <a:srgbClr val="FF6158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DBDC5"/>
    </a:accent1>
    <a:accent2>
      <a:srgbClr val="7168DD"/>
    </a:accent2>
    <a:accent3>
      <a:srgbClr val="5AD0F0"/>
    </a:accent3>
    <a:accent4>
      <a:srgbClr val="4BCD73"/>
    </a:accent4>
    <a:accent5>
      <a:srgbClr val="FF557C"/>
    </a:accent5>
    <a:accent6>
      <a:srgbClr val="FF6158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DBDC5"/>
    </a:accent1>
    <a:accent2>
      <a:srgbClr val="7168DD"/>
    </a:accent2>
    <a:accent3>
      <a:srgbClr val="5AD0F0"/>
    </a:accent3>
    <a:accent4>
      <a:srgbClr val="4BCD73"/>
    </a:accent4>
    <a:accent5>
      <a:srgbClr val="FF557C"/>
    </a:accent5>
    <a:accent6>
      <a:srgbClr val="FF6158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DBDC5"/>
    </a:accent1>
    <a:accent2>
      <a:srgbClr val="7168DD"/>
    </a:accent2>
    <a:accent3>
      <a:srgbClr val="5AD0F0"/>
    </a:accent3>
    <a:accent4>
      <a:srgbClr val="4BCD73"/>
    </a:accent4>
    <a:accent5>
      <a:srgbClr val="FF557C"/>
    </a:accent5>
    <a:accent6>
      <a:srgbClr val="FF6158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DBDC5"/>
    </a:accent1>
    <a:accent2>
      <a:srgbClr val="7168DD"/>
    </a:accent2>
    <a:accent3>
      <a:srgbClr val="5AD0F0"/>
    </a:accent3>
    <a:accent4>
      <a:srgbClr val="4BCD73"/>
    </a:accent4>
    <a:accent5>
      <a:srgbClr val="FF557C"/>
    </a:accent5>
    <a:accent6>
      <a:srgbClr val="FF6158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5303</Words>
  <Application>WPS Presentation</Application>
  <PresentationFormat>宽屏</PresentationFormat>
  <Paragraphs>276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Arial</vt:lpstr>
      <vt:lpstr>SimSun</vt:lpstr>
      <vt:lpstr>Wingdings</vt:lpstr>
      <vt:lpstr>Wingdings</vt:lpstr>
      <vt:lpstr>Calibri</vt:lpstr>
      <vt:lpstr>Times New Roman</vt:lpstr>
      <vt:lpstr>Lora</vt:lpstr>
      <vt:lpstr>Quicksand</vt:lpstr>
      <vt:lpstr>Microsoft YaHei</vt:lpstr>
      <vt:lpstr>Arial Unicode MS</vt:lpstr>
      <vt:lpstr>DengXian</vt:lpstr>
      <vt:lpstr>等线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PV characteristics</vt:lpstr>
      <vt:lpstr>PowerPoint 演示文稿</vt:lpstr>
      <vt:lpstr>PowerPoint 演示文稿</vt:lpstr>
      <vt:lpstr>Tuning of Control Rules:</vt:lpstr>
      <vt:lpstr>Fuzzy logic based maximum power point  tracking of photovoltaic system: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3</dc:creator>
  <cp:lastModifiedBy>gts</cp:lastModifiedBy>
  <cp:revision>35</cp:revision>
  <dcterms:created xsi:type="dcterms:W3CDTF">2021-08-24T06:57:00Z</dcterms:created>
  <dcterms:modified xsi:type="dcterms:W3CDTF">2022-08-23T15:56:03Z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D2080DB361E64C6BB4C2D0388E6B4C79</vt:lpwstr>
  </property>
  <property fmtid="{D5CDD505-2E9C-101B-9397-08002B2CF9AE}" pid="3" name="KSOProductBuildVer">
    <vt:lpwstr>1036-11.2.0.11254</vt:lpwstr>
  </property>
</Properties>
</file>

<file path=docProps/thumbnail.jpeg>
</file>